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56" r:id="rId6"/>
    <p:sldId id="259" r:id="rId7"/>
    <p:sldId id="258" r:id="rId8"/>
    <p:sldId id="260" r:id="rId9"/>
    <p:sldId id="261" r:id="rId10"/>
    <p:sldId id="293" r:id="rId11"/>
    <p:sldId id="283" r:id="rId12"/>
    <p:sldId id="263" r:id="rId13"/>
    <p:sldId id="286" r:id="rId14"/>
    <p:sldId id="280" r:id="rId15"/>
    <p:sldId id="287" r:id="rId16"/>
    <p:sldId id="276" r:id="rId17"/>
    <p:sldId id="288" r:id="rId18"/>
    <p:sldId id="278" r:id="rId19"/>
    <p:sldId id="289" r:id="rId20"/>
    <p:sldId id="279" r:id="rId21"/>
    <p:sldId id="290" r:id="rId22"/>
    <p:sldId id="282" r:id="rId23"/>
    <p:sldId id="292" r:id="rId24"/>
    <p:sldId id="269" r:id="rId25"/>
    <p:sldId id="264" r:id="rId26"/>
    <p:sldId id="265" r:id="rId27"/>
    <p:sldId id="284" r:id="rId28"/>
    <p:sldId id="262" r:id="rId29"/>
    <p:sldId id="271" r:id="rId30"/>
    <p:sldId id="28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BABD"/>
    <a:srgbClr val="2D5A81"/>
    <a:srgbClr val="46B1E1"/>
    <a:srgbClr val="CCCCCC"/>
    <a:srgbClr val="569CD6"/>
    <a:srgbClr val="8FCEE9"/>
    <a:srgbClr val="E45D56"/>
    <a:srgbClr val="9231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605CC3-20DF-466D-81A7-8EEF4BC2D5A5}" v="287" dt="2025-06-10T14:07:29.49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82" y="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83098-8750-1CBF-D7C7-D367C1BE9D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3FC42C-5FC3-54E0-C8AD-5C9401D978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F4FF2B-4BC0-C8B6-B3B5-F70973733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39E76E-17BC-2366-33BA-6F2378FA7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A1FB7-FD17-09E5-19FD-0A38F6C4D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522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9EE36-D8C9-B901-9567-8A35E6156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CF7A02-C639-93DE-C21E-DF56B2296C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78A49-0244-2165-6D33-3E4D3EB08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93E864-195F-785A-50DE-7F68E3687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912971-150C-5BCF-C03A-221F8FA82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157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FD0244-F722-78D6-549B-B582B3EE21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BEAFDF-9A95-037E-6F05-74B3D35F93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23048-5BFC-6831-2B08-EFFA32D36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087EE-6B8B-136C-26F8-E245C555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94A2E0-8BFF-C119-CF20-104056193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779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1D0A6-0667-C0B5-9492-5B5AEBA4B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570D7-469D-C035-5E79-811FD045C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0BA7FB-B827-4159-2A3A-68FABFF63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D619FD-7C51-D607-D998-6FEE058F5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A27351-18E7-FA6E-888A-4DFD3D191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779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3D6E1-F8CA-A736-3001-AE0728A50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5D802-0FC3-B87F-23C4-C7EAC36F25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E5FF2-8660-5F7B-140C-4B02E7D5F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CC5C0-4C4A-720C-AB15-598F1B7B7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89DC39-B4E3-9597-94E8-0EED59B3A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65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D8AC7-F3D2-0012-FE55-007FFC170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EA92C-82D0-D54F-2AE1-AE6E329333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76A038-9B2D-8F14-64F6-F409532DD5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B6EE6A-D652-8683-5429-47E5A7619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2B7DB5-F583-8B23-F4F2-B0A9FEEB6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C842D7-6001-243D-7F67-BC8B1D72E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23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74742-4B31-5C22-99D2-096E50149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A0014-F3EB-CC9A-130B-FC51F1B8AA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E8947A-955B-A01C-ADB5-5290D95907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3ED912-8A71-240B-73EC-AABD6AE2C7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59D2AD-2882-9349-8B5B-7646575113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FC1811-62DF-B39B-1DE3-B7FC0126E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152C94-A4E2-9107-D2BC-D51AC9FEA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35AE5B-2403-28C0-3200-84CECDB91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65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9B786-7D04-BE43-645F-548E6364C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E523FD-8426-EBD0-FAE1-82E948828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434CDF-4522-7EAC-1A01-821C584CB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709550-9980-A457-16AE-3114E64E6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768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7BDB56-C0BF-52A8-04B1-F982B19FC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EEBA03-BCC8-451B-A3BE-44A23B943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E7C2AD-7962-5DE9-8396-E4F7D2F05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394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6E76A-F675-7BAD-2400-08AFC624C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F9C04-8784-8336-57D1-9242BFC4C8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6CE083-E5B4-713A-8555-2215C8F568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460ABD-5478-9CE5-1EC8-1F243B839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1F46E8-257A-9CB1-0E7B-8A14E31C4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3BFDCB-B1AA-96F6-7DE0-5AE30BAE4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243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3FFB2-CAEE-29F3-49EE-B7F212642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A68F33-0899-EB44-8D1C-B6FB5FCA6E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DDC4F6-5DD5-0B6A-6BC0-2B355E0D68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EB4062-69F1-41F7-67F6-F8A8537F6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5B6778-BA02-A9A2-82AD-10D1F1FA6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20AA4A-EB2A-7B97-2963-C4B8393B6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443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71486F-E520-1126-7818-B3E5D7230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7C6C63-7E5D-2524-CB74-CAC230437A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925E3E-3521-5435-A773-3C22537FE3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F09E62-F1FF-45D7-BAA9-A69404843490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8262E-98A8-A680-44C5-EA95FCAEB4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02909-76AF-1AAC-BE14-644B5CAD9B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E215F8-340B-4930-A28F-20D3A24B1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328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sycopg.org/docs/" TargetMode="External"/><Relationship Id="rId3" Type="http://schemas.microsoft.com/office/2007/relationships/hdphoto" Target="../media/hdphoto4.wdp"/><Relationship Id="rId7" Type="http://schemas.openxmlformats.org/officeDocument/2006/relationships/hyperlink" Target="https://pandas.pydata.org/docs/" TargetMode="External"/><Relationship Id="rId12" Type="http://schemas.openxmlformats.org/officeDocument/2006/relationships/hyperlink" Target="https://github.com/StratosDns/F1_PROJECT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ongodb.com/" TargetMode="External"/><Relationship Id="rId11" Type="http://schemas.openxmlformats.org/officeDocument/2006/relationships/hyperlink" Target="https://help.tableau.com/" TargetMode="External"/><Relationship Id="rId5" Type="http://schemas.openxmlformats.org/officeDocument/2006/relationships/hyperlink" Target="https://www.postgresql.org/docs/" TargetMode="External"/><Relationship Id="rId10" Type="http://schemas.openxmlformats.org/officeDocument/2006/relationships/hyperlink" Target="https://docs.sqlalchemy.org/" TargetMode="External"/><Relationship Id="rId4" Type="http://schemas.openxmlformats.org/officeDocument/2006/relationships/hyperlink" Target="https://www.kaggle.com/datasets/rohanrao/formula-1-world-championship-1950-2020" TargetMode="External"/><Relationship Id="rId9" Type="http://schemas.openxmlformats.org/officeDocument/2006/relationships/hyperlink" Target="https://pymongo.readthedocs.io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60A621-B5DE-37BB-9DF6-65B9B68A8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15722-4061-83D2-1D52-76625374C1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3988" y="0"/>
            <a:ext cx="10044024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Formula1 Display Bold" panose="02000000000000000000" pitchFamily="50" charset="0"/>
              </a:rPr>
              <a:t>Hybrid Analytics of Formula 1 Driver-Mechanic Radio Messages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FC9F0D-20CB-215B-CCDB-5A2FB32C67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14639"/>
            <a:ext cx="9144000" cy="3474018"/>
          </a:xfrm>
        </p:spPr>
        <p:txBody>
          <a:bodyPr/>
          <a:lstStyle/>
          <a:p>
            <a:r>
              <a:rPr lang="en-US" dirty="0">
                <a:latin typeface="Formula1 Display Regular" panose="02000000000000000000" pitchFamily="50" charset="0"/>
              </a:rPr>
              <a:t>A Data Integration and Event Integrity Approach</a:t>
            </a:r>
          </a:p>
          <a:p>
            <a:endParaRPr lang="en-US" dirty="0">
              <a:latin typeface="Formula1 Display Regular" panose="02000000000000000000" pitchFamily="50" charset="0"/>
            </a:endParaRPr>
          </a:p>
          <a:p>
            <a:endParaRPr lang="en-US" dirty="0">
              <a:latin typeface="Formula1 Display Regular" panose="02000000000000000000" pitchFamily="50" charset="0"/>
            </a:endParaRPr>
          </a:p>
          <a:p>
            <a:endParaRPr lang="en-US" dirty="0">
              <a:latin typeface="Formula1 Display Regular" panose="02000000000000000000" pitchFamily="50" charset="0"/>
            </a:endParaRPr>
          </a:p>
          <a:p>
            <a:endParaRPr lang="en-US" dirty="0">
              <a:latin typeface="Formula1 Display Regular" panose="02000000000000000000" pitchFamily="50" charset="0"/>
            </a:endParaRPr>
          </a:p>
          <a:p>
            <a:r>
              <a:rPr lang="en-US" dirty="0">
                <a:latin typeface="Formula1 Display Regular" panose="02000000000000000000" pitchFamily="50" charset="0"/>
              </a:rPr>
              <a:t>Efstratios Demertzoglou | TH20580</a:t>
            </a:r>
          </a:p>
        </p:txBody>
      </p:sp>
    </p:spTree>
    <p:extLst>
      <p:ext uri="{BB962C8B-B14F-4D97-AF65-F5344CB8AC3E}">
        <p14:creationId xmlns:p14="http://schemas.microsoft.com/office/powerpoint/2010/main" val="5458630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4EDDC3-A4B4-82B0-0251-D22EA379A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61B4C-CC45-1D96-9D96-94B305BD7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924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2400" b="0" i="0" dirty="0">
                <a:effectLst/>
                <a:latin typeface="-apple-system"/>
              </a:rPr>
              <a:t>Query 1 | “Box” Messages Matching Real Pit Stops [12 rows (printing 10)]</a:t>
            </a:r>
            <a:br>
              <a:rPr lang="en-US" sz="5400" dirty="0"/>
            </a:br>
            <a:endParaRPr lang="en-US" sz="5400" dirty="0">
              <a:latin typeface="Formula1 Display Bold" panose="02000000000000000000" pitchFamily="50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5A5101-3202-5822-4357-988EC07010BA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5AB9542-6E6A-D78A-4D8E-26D8745A9FAB}"/>
              </a:ext>
            </a:extLst>
          </p:cNvPr>
          <p:cNvSpPr/>
          <p:nvPr/>
        </p:nvSpPr>
        <p:spPr>
          <a:xfrm>
            <a:off x="726212" y="1702340"/>
            <a:ext cx="10739576" cy="2202392"/>
          </a:xfrm>
          <a:prstGeom prst="roundRect">
            <a:avLst/>
          </a:prstGeom>
          <a:solidFill>
            <a:schemeClr val="accent1">
              <a:alpha val="89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_id,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message_id,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race_id,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driver_id,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mechanic_name,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timestamp,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lap,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message_text,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message_type,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tags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68446db7621bbd729b514236,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msg597,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1111,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857,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Emily Adams,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2025-06-08T08:52:00Z,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63,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"Switch to wets, rain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intensifying.",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weather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'wets', 'weather']"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68446db7621bbd729b514275,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msg660,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911,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154,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Ella Martin,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2025-06-08T10:58:00Z,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"Box for softs, push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now.",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'softs']"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68446db7621bbd729b514277,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msg662,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929,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3,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Olivia Scott,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2025-06-08T11:02:00Z,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34,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Box now for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mediums.,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'mediums',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first_stop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68446db7621bbd729b5146fb,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msg1818,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912,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8,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Daniel Lee,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2025-06-10T01:34:00Z,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"Box for softs, push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now.",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'softs']"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68446db7621bbd729b514964,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msg2435,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999,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843,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Mike Brown,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2025-06-10T22:08:00Z,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28,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Box this lap for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softs.,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'softs',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first_stop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68446db7621bbd729b514a87,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msg2726,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967,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825,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Sophie King,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2025-06-11T07:50:00Z,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41,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Box for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hards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.,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hards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first_stop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68446db7621bbd729b514b98,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msg2999,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1074,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807,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John Smith,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2025-06-11T16:56:00Z,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37,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"Pit for softs, final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stint.",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'softs',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final_stint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68446db7621bbd729b514bf1,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msg3088,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910,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16,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John Smith,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2025-06-11T19:54:00Z,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8,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Box now for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mediums.,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'mediums',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first_stop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68446db7621bbd729b5151a7,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msg4550,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883,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154,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Benjamin Allen,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2025-06-13T20:38:00Z,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42,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Box for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hards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.,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hards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first_stop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529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410D73-B47E-F64A-BDB9-C2861954BA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CA337-DB57-E420-B06A-B1F1A1307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4840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2400" b="0" i="0" dirty="0">
                <a:effectLst/>
                <a:latin typeface="-apple-system"/>
              </a:rPr>
              <a:t>Query 2 </a:t>
            </a:r>
            <a:r>
              <a:rPr lang="en-GB" sz="2400" dirty="0">
                <a:latin typeface="-apple-system"/>
              </a:rPr>
              <a:t>| </a:t>
            </a:r>
            <a:r>
              <a:rPr lang="en-GB" sz="2400" b="0" i="0" dirty="0">
                <a:effectLst/>
                <a:latin typeface="-apple-system"/>
              </a:rPr>
              <a:t>Messages for Engine-Failure Retirements</a:t>
            </a:r>
            <a:endParaRPr lang="en-US" sz="5400" dirty="0">
              <a:latin typeface="Formula1 Display Bold" panose="02000000000000000000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654518-31F9-9B5B-C3A0-AD3AE22E517A}"/>
              </a:ext>
            </a:extLst>
          </p:cNvPr>
          <p:cNvSpPr txBox="1"/>
          <p:nvPr/>
        </p:nvSpPr>
        <p:spPr>
          <a:xfrm>
            <a:off x="183987" y="1374495"/>
            <a:ext cx="38519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Get all radio messages for drivers who retired due to engine failure.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9EB3D2-88F4-CCF4-8F92-92CA8B808082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A15EEA4-A778-9180-47EC-2C864266A4AD}"/>
              </a:ext>
            </a:extLst>
          </p:cNvPr>
          <p:cNvSpPr/>
          <p:nvPr/>
        </p:nvSpPr>
        <p:spPr>
          <a:xfrm>
            <a:off x="4724401" y="1177158"/>
            <a:ext cx="7385048" cy="56808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9CDCFE"/>
                </a:solidFill>
                <a:latin typeface="Consolas" panose="020B0609020204030204" pitchFamily="49" charset="0"/>
              </a:rPr>
              <a:t>status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4EC9B0"/>
                </a:solidFill>
                <a:latin typeface="Consolas" panose="020B0609020204030204" pitchFamily="49" charset="0"/>
              </a:rPr>
              <a:t>pd</a:t>
            </a:r>
            <a:r>
              <a:rPr lang="en-GB" sz="10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GB" sz="1000" dirty="0" err="1">
                <a:solidFill>
                  <a:srgbClr val="DCDCAA"/>
                </a:solidFill>
                <a:latin typeface="Consolas" panose="020B0609020204030204" pitchFamily="49" charset="0"/>
              </a:rPr>
              <a:t>read_sql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'SELECT "</a:t>
            </a:r>
            <a:r>
              <a:rPr lang="en-GB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statusId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", LOWER(status) as status FROM status'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pg_conn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9CDCFE"/>
                </a:solidFill>
                <a:latin typeface="Consolas" panose="020B0609020204030204" pitchFamily="49" charset="0"/>
              </a:rPr>
              <a:t>results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4EC9B0"/>
                </a:solidFill>
                <a:latin typeface="Consolas" panose="020B0609020204030204" pitchFamily="49" charset="0"/>
              </a:rPr>
              <a:t>pd</a:t>
            </a:r>
            <a:r>
              <a:rPr lang="en-GB" sz="10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GB" sz="1000" dirty="0" err="1">
                <a:solidFill>
                  <a:srgbClr val="DCDCAA"/>
                </a:solidFill>
                <a:latin typeface="Consolas" panose="020B0609020204030204" pitchFamily="49" charset="0"/>
              </a:rPr>
              <a:t>read_sql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'SELECT "</a:t>
            </a:r>
            <a:r>
              <a:rPr lang="en-GB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raceId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", "</a:t>
            </a:r>
            <a:r>
              <a:rPr lang="en-GB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driverId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", "</a:t>
            </a:r>
            <a:r>
              <a:rPr lang="en-GB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statusId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" FROM results'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pg_conn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</a:br>
            <a:r>
              <a:rPr lang="en-GB" sz="1000" dirty="0">
                <a:solidFill>
                  <a:srgbClr val="6A9955"/>
                </a:solidFill>
                <a:latin typeface="Consolas" panose="020B0609020204030204" pitchFamily="49" charset="0"/>
              </a:rPr>
              <a:t># Identify engine failure </a:t>
            </a:r>
            <a:r>
              <a:rPr lang="en-GB" sz="1000" dirty="0" err="1">
                <a:solidFill>
                  <a:srgbClr val="6A9955"/>
                </a:solidFill>
                <a:latin typeface="Consolas" panose="020B0609020204030204" pitchFamily="49" charset="0"/>
              </a:rPr>
              <a:t>statusIds</a:t>
            </a:r>
            <a:endParaRPr lang="en-GB" sz="10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engine_status_ids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9CDCFE"/>
                </a:solidFill>
                <a:latin typeface="Consolas" panose="020B0609020204030204" pitchFamily="49" charset="0"/>
              </a:rPr>
              <a:t>status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[</a:t>
            </a:r>
            <a:r>
              <a:rPr lang="en-GB" sz="1000" dirty="0">
                <a:solidFill>
                  <a:srgbClr val="9CDCFE"/>
                </a:solidFill>
                <a:latin typeface="Consolas" panose="020B0609020204030204" pitchFamily="49" charset="0"/>
              </a:rPr>
              <a:t>status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[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'status'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].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str</a:t>
            </a:r>
            <a:r>
              <a:rPr lang="en-GB" sz="10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GB" sz="1000" dirty="0" err="1">
                <a:solidFill>
                  <a:srgbClr val="DCDCAA"/>
                </a:solidFill>
                <a:latin typeface="Consolas" panose="020B0609020204030204" pitchFamily="49" charset="0"/>
              </a:rPr>
              <a:t>contains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'engine'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)][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GB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statusId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].</a:t>
            </a:r>
            <a:r>
              <a:rPr lang="en-GB" sz="1000" dirty="0" err="1">
                <a:solidFill>
                  <a:srgbClr val="DCDCAA"/>
                </a:solidFill>
                <a:latin typeface="Consolas" panose="020B0609020204030204" pitchFamily="49" charset="0"/>
              </a:rPr>
              <a:t>astype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4EC9B0"/>
                </a:solidFill>
                <a:latin typeface="Consolas" panose="020B0609020204030204" pitchFamily="49" charset="0"/>
              </a:rPr>
              <a:t>str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).</a:t>
            </a:r>
            <a:r>
              <a:rPr lang="en-GB" sz="1000" dirty="0" err="1">
                <a:solidFill>
                  <a:srgbClr val="DCDCAA"/>
                </a:solidFill>
                <a:latin typeface="Consolas" panose="020B0609020204030204" pitchFamily="49" charset="0"/>
              </a:rPr>
              <a:t>tolist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engine_failures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4EC9B0"/>
                </a:solidFill>
                <a:latin typeface="Consolas" panose="020B0609020204030204" pitchFamily="49" charset="0"/>
              </a:rPr>
              <a:t>set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GB" sz="1000" dirty="0">
                <a:solidFill>
                  <a:srgbClr val="4EC9B0"/>
                </a:solidFill>
                <a:latin typeface="Consolas" panose="020B0609020204030204" pitchFamily="49" charset="0"/>
              </a:rPr>
              <a:t>tuple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9CDCFE"/>
                </a:solidFill>
                <a:latin typeface="Consolas" panose="020B0609020204030204" pitchFamily="49" charset="0"/>
              </a:rPr>
              <a:t>x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GB" sz="1000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9CDCFE"/>
                </a:solidFill>
                <a:latin typeface="Consolas" panose="020B0609020204030204" pitchFamily="49" charset="0"/>
              </a:rPr>
              <a:t>x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C586C0"/>
                </a:solidFill>
                <a:latin typeface="Consolas" panose="020B0609020204030204" pitchFamily="49" charset="0"/>
              </a:rPr>
              <a:t>in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9CDCFE"/>
                </a:solidFill>
                <a:latin typeface="Consolas" panose="020B0609020204030204" pitchFamily="49" charset="0"/>
              </a:rPr>
              <a:t>results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[</a:t>
            </a:r>
            <a:r>
              <a:rPr lang="en-GB" sz="1000" dirty="0">
                <a:solidFill>
                  <a:srgbClr val="9CDCFE"/>
                </a:solidFill>
                <a:latin typeface="Consolas" panose="020B0609020204030204" pitchFamily="49" charset="0"/>
              </a:rPr>
              <a:t>results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[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GB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statusId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].</a:t>
            </a:r>
            <a:r>
              <a:rPr lang="en-GB" sz="1000" dirty="0" err="1">
                <a:solidFill>
                  <a:srgbClr val="DCDCAA"/>
                </a:solidFill>
                <a:latin typeface="Consolas" panose="020B0609020204030204" pitchFamily="49" charset="0"/>
              </a:rPr>
              <a:t>astype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4EC9B0"/>
                </a:solidFill>
                <a:latin typeface="Consolas" panose="020B0609020204030204" pitchFamily="49" charset="0"/>
              </a:rPr>
              <a:t>str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).</a:t>
            </a:r>
            <a:r>
              <a:rPr lang="en-GB" sz="1000" dirty="0" err="1">
                <a:solidFill>
                  <a:srgbClr val="DCDCAA"/>
                </a:solidFill>
                <a:latin typeface="Consolas" panose="020B0609020204030204" pitchFamily="49" charset="0"/>
              </a:rPr>
              <a:t>isin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engine_status_ids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)][[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GB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raceId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GB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driverId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]].</a:t>
            </a:r>
            <a:r>
              <a:rPr lang="en-GB" sz="1000" dirty="0">
                <a:solidFill>
                  <a:srgbClr val="9CDCFE"/>
                </a:solidFill>
                <a:latin typeface="Consolas" panose="020B0609020204030204" pitchFamily="49" charset="0"/>
              </a:rPr>
              <a:t>values</a:t>
            </a:r>
            <a:endParaRPr lang="en-GB" sz="10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</a:b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engine_failure_msgs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[]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(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race_id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driver_id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 </a:t>
            </a:r>
            <a:r>
              <a:rPr lang="en-GB" sz="1000" dirty="0">
                <a:solidFill>
                  <a:srgbClr val="C586C0"/>
                </a:solidFill>
                <a:latin typeface="Consolas" panose="020B0609020204030204" pitchFamily="49" charset="0"/>
              </a:rPr>
              <a:t>in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engine_failures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msgs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collection</a:t>
            </a:r>
            <a:r>
              <a:rPr lang="en-GB" sz="10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GB" sz="1000" dirty="0" err="1">
                <a:solidFill>
                  <a:srgbClr val="DCDCAA"/>
                </a:solidFill>
                <a:latin typeface="Consolas" panose="020B0609020204030204" pitchFamily="49" charset="0"/>
              </a:rPr>
              <a:t>find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({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GB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race_id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: </a:t>
            </a:r>
            <a:r>
              <a:rPr lang="en-GB" sz="1000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race_id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), 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GB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driver_id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: </a:t>
            </a:r>
            <a:r>
              <a:rPr lang="en-GB" sz="1000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driver_id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)})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GB" sz="1000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msg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DCDCAA"/>
                </a:solidFill>
                <a:latin typeface="Consolas" panose="020B0609020204030204" pitchFamily="49" charset="0"/>
              </a:rPr>
              <a:t>in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msgs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       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engine_failure_msgs</a:t>
            </a:r>
            <a:r>
              <a:rPr lang="en-GB" sz="10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GB" sz="1000" dirty="0" err="1">
                <a:solidFill>
                  <a:srgbClr val="DCDCAA"/>
                </a:solidFill>
                <a:latin typeface="Consolas" panose="020B0609020204030204" pitchFamily="49" charset="0"/>
              </a:rPr>
              <a:t>append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msg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</a:br>
            <a:r>
              <a:rPr lang="en-GB" sz="1000" dirty="0">
                <a:solidFill>
                  <a:srgbClr val="6A9955"/>
                </a:solidFill>
                <a:latin typeface="Consolas" panose="020B0609020204030204" pitchFamily="49" charset="0"/>
              </a:rPr>
              <a:t># Export results to CSV</a:t>
            </a:r>
            <a:endParaRPr lang="en-GB" sz="10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engine_failure_msgs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df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1000" dirty="0" err="1">
                <a:solidFill>
                  <a:srgbClr val="4EC9B0"/>
                </a:solidFill>
                <a:latin typeface="Consolas" panose="020B0609020204030204" pitchFamily="49" charset="0"/>
              </a:rPr>
              <a:t>pd</a:t>
            </a:r>
            <a:r>
              <a:rPr lang="en-GB" sz="10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GB" sz="1000" dirty="0" err="1">
                <a:solidFill>
                  <a:srgbClr val="4EC9B0"/>
                </a:solidFill>
                <a:latin typeface="Consolas" panose="020B0609020204030204" pitchFamily="49" charset="0"/>
              </a:rPr>
              <a:t>DataFrame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engine_failure_msgs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GB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df</a:t>
            </a:r>
            <a:r>
              <a:rPr lang="en-GB" sz="10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GB" sz="1000" dirty="0" err="1">
                <a:solidFill>
                  <a:srgbClr val="DCDCAA"/>
                </a:solidFill>
                <a:latin typeface="Consolas" panose="020B0609020204030204" pitchFamily="49" charset="0"/>
              </a:rPr>
              <a:t>to_csv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'hQ2.csv'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GB" sz="1000" dirty="0">
                <a:solidFill>
                  <a:srgbClr val="9CDCFE"/>
                </a:solidFill>
                <a:latin typeface="Consolas" panose="020B0609020204030204" pitchFamily="49" charset="0"/>
              </a:rPr>
              <a:t>index</a:t>
            </a:r>
            <a:r>
              <a:rPr lang="en-GB" sz="10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GB" sz="1000" dirty="0">
                <a:solidFill>
                  <a:srgbClr val="569CD6"/>
                </a:solidFill>
                <a:latin typeface="Consolas" panose="020B0609020204030204" pitchFamily="49" charset="0"/>
              </a:rPr>
              <a:t>False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GB" sz="1000" dirty="0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"Exported to hQ2.csv!"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10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GB" sz="1000" dirty="0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GB" sz="1000" dirty="0">
                <a:solidFill>
                  <a:srgbClr val="CE9178"/>
                </a:solidFill>
                <a:latin typeface="Consolas" panose="020B0609020204030204" pitchFamily="49" charset="0"/>
              </a:rPr>
              <a:t>"No matching messages found."</a:t>
            </a:r>
            <a:r>
              <a:rPr lang="en-GB" sz="10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3636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7A04E4-B9C4-3F33-E824-C2F9499F70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F4DAF-99D2-A77B-BD7F-43015377E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924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2400" dirty="0">
                <a:latin typeface="-apple-system"/>
              </a:rPr>
              <a:t>Query 2 | Messages for Engine-Failure Retirements [354 rows( printing 10)]</a:t>
            </a:r>
            <a:br>
              <a:rPr lang="en-US" sz="5400" dirty="0"/>
            </a:br>
            <a:endParaRPr lang="en-US" sz="5400" dirty="0">
              <a:latin typeface="Formula1 Display Bold" panose="02000000000000000000" pitchFamily="50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282965-5F60-08C5-48DE-65BC8546AB13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7519667-6135-6E99-A2B2-DAB883F8CFF0}"/>
              </a:ext>
            </a:extLst>
          </p:cNvPr>
          <p:cNvSpPr/>
          <p:nvPr/>
        </p:nvSpPr>
        <p:spPr>
          <a:xfrm>
            <a:off x="726212" y="1702340"/>
            <a:ext cx="10739576" cy="2202392"/>
          </a:xfrm>
          <a:prstGeom prst="roundRect">
            <a:avLst/>
          </a:prstGeom>
          <a:solidFill>
            <a:schemeClr val="accent1">
              <a:alpha val="89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_id,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message_id,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race_id,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driver_id,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mechanic_name,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timestamp,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lap,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message_text,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message_type,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tags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68446db7621bbd729b514f55,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msg3956,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647,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346,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Emily Adams,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2025-06-13T00:50:00Z,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32,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Yellow flag in sector 2.,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alert,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yellow_flag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', 'sector2']"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68446db7621bbd729b5143b6,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msg981,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540,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219,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Chloe Harris,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2025-06-08T21:40:00Z,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51,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DRS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enabled.,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info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"['drs', 'info']"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68446db7621bbd729b514ccf,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msg3310,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540,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219,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Sophie King,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2025-06-12T03:18:00Z,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46,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Rain expected in 10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minutes.,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weather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"['weather', 'rain']"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68446db7621bbd729b514f66,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msg3973,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485,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176,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Lisa Turner,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2025-06-13T01:24:00Z,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"Front wing damage, box for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repairs.",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"['damage', 'pitstop', 'repair']"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68446db7621bbd729b514dcc,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msg3563,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196,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14,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Benjamin Allen,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2025-06-12T11:44:00Z,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"Retire the car, loss of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power.",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retirement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"['retirement', 'engine']"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68446db7621bbd729b51517c,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msg4507,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196,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14,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Benjamin Allen,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2025-06-13T19:12:00Z,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"Box for softs, push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now.",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'softs']"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68446db7621bbd729b5146ab,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msg1738,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633,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280,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Benjamin Allen,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2025-06-09T22:54:00Z,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22,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"Check tyre temps, tyres are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cold.",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info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tyre_management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', 'cold']"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68446db7621bbd729b51470a,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msg1833,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633,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280,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Grace Clark,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2025-06-10T02:04:00Z,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21,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"Box for softs, push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now.",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'softs']"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68446db7621bbd729b514973,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msg2450,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155,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18,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Olivia Scott,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2025-06-10T22:38:00Z,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Virtual safety car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deployed.,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vsc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', 'alert']"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2338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843CF3-E511-D0C0-2B2F-4C3E149E6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14F96-9323-ED8D-CB0A-35F9FC71B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915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Query 3 – Messages After Pit Stops</a:t>
            </a:r>
            <a:endParaRPr lang="en-US" sz="5400" dirty="0">
              <a:solidFill>
                <a:srgbClr val="E45D56"/>
              </a:solidFill>
              <a:latin typeface="Formula1 Display Bold" panose="02000000000000000000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D9EA81-CB17-BFFA-170B-B347E7D89ACF}"/>
              </a:ext>
            </a:extLst>
          </p:cNvPr>
          <p:cNvSpPr txBox="1"/>
          <p:nvPr/>
        </p:nvSpPr>
        <p:spPr>
          <a:xfrm>
            <a:off x="268070" y="1553170"/>
            <a:ext cx="46033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For each pit stop, get all radio messages for the next two laps for that driver/race.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4C8848-BD8D-AFDF-6395-E69ABA2403D1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EE7E62A-66DE-5DF0-7A50-EBB8CF7A2C50}"/>
              </a:ext>
            </a:extLst>
          </p:cNvPr>
          <p:cNvSpPr/>
          <p:nvPr/>
        </p:nvSpPr>
        <p:spPr>
          <a:xfrm>
            <a:off x="4714875" y="1250730"/>
            <a:ext cx="7394573" cy="560726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pit_stops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read_sql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'SELECT "</a:t>
            </a:r>
            <a:r>
              <a:rPr lang="en-GB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"</a:t>
            </a:r>
            <a:r>
              <a:rPr lang="en-GB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lap FROM </a:t>
            </a:r>
            <a:r>
              <a:rPr lang="en-GB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pit_stops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pg_conn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post_pit_msgs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[]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pit_stops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iterrows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pit_lap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'lap'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lap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pit_lap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pit_lap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]: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find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"lap"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lap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post_pit_msgs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Export results to CSV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post_pit_msgs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DataFrame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post_pit_msgs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to_csv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'hQ3.csv'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GB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"Exported to hQ3.csv!"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"No matching messages found."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07375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F4900B-A8F9-890E-050D-32DACF83CC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11339-1741-AD8B-B33D-73026E36E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924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2400" dirty="0">
                <a:latin typeface="-apple-system"/>
              </a:rPr>
              <a:t>Query 3 | Messages after Pit Stops [74 rows( printing 10)]</a:t>
            </a:r>
            <a:br>
              <a:rPr lang="en-US" sz="5400" dirty="0"/>
            </a:br>
            <a:endParaRPr lang="en-US" sz="5400" dirty="0">
              <a:latin typeface="Formula1 Display Bold" panose="02000000000000000000" pitchFamily="50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68B7E1-99A0-8B22-447E-26F4BDAB50D8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98EE2CB-F0A8-8930-90A4-DC0CC2989FB8}"/>
              </a:ext>
            </a:extLst>
          </p:cNvPr>
          <p:cNvSpPr/>
          <p:nvPr/>
        </p:nvSpPr>
        <p:spPr>
          <a:xfrm>
            <a:off x="726212" y="1702340"/>
            <a:ext cx="10739576" cy="2202392"/>
          </a:xfrm>
          <a:prstGeom prst="roundRect">
            <a:avLst/>
          </a:prstGeom>
          <a:solidFill>
            <a:schemeClr val="accent1">
              <a:alpha val="89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_id,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message_id,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race_id,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driver_id,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mechanic_name,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timestamp,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lap,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message_text,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message_type,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tags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68446db7621bbd729b514c5e,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msg3197,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842,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67,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Ella Martin,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2025-06-11T23:32:00Z,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33,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"Good job, currently P3.",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info,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"['position', 'info']"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68446db7621bbd729b5140b2,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msg209,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843,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155,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John Smith,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2025-06-07T19:56:00Z,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15,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Switch to engine mode 7.,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engine,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"['engine',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mode_change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68446db7621bbd729b514aca,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msg2793,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845,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13,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Sophie King,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2025-06-11T10:04:00Z,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"Red flag, enter the pit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lane.",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red_flag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', 'alert']"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68446db7621bbd729b514c60,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msg3199,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848,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67,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Ryan Hall,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2025-06-11T23:36:00Z,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28,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"Pit for softs, final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stint.",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'softs',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final_stint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68446db7621bbd729b514a15,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msg2612,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851,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16,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Lisa Turner,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2025-06-11T04:02:00Z,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"Pit for softs, final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stint.",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"['pitstop', 'softs',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final_stint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68446db7621bbd729b514a23,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msg2626,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857,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13,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Grace Clark,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2025-06-11T04:30:00Z,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31,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"Harvest energy, charge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battery.",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engine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"['harvest', 'battery']"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68446db7621bbd729b514883,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msg2210,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858,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Sophie King,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2025-06-10T14:38:00Z,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17,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"Red flag, enter the pit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lane.",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red_flag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', 'alert']"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68446db7621bbd729b514c44,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msg3171,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864,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4,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Benjamin Allen,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2025-06-11T22:40:00Z,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"Hold position, conserve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tyres.",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tyre_management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', 'conserve']"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68446db7621bbd729b515282,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msg4769,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865,</a:t>
            </a: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155,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Emma Young,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2025-06-14T03:56:00Z,</a:t>
            </a:r>
            <a:r>
              <a:rPr lang="en-GB" sz="9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3,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"Brake temps high, adjust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pace.",</a:t>
            </a:r>
            <a:r>
              <a:rPr lang="en-GB" sz="9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engine</a:t>
            </a:r>
            <a:r>
              <a:rPr lang="en-GB" sz="9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"['brakes', '</a:t>
            </a:r>
            <a:r>
              <a:rPr lang="en-GB" sz="900" b="0" dirty="0" err="1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high_temp</a:t>
            </a:r>
            <a:r>
              <a:rPr lang="en-GB" sz="9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']"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601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DA0256-517B-05FF-367C-4243101CA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FBBEE-0930-59F4-C266-CC9F74A5A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 Query 4 – Final Lap Messages &amp; Positions</a:t>
            </a:r>
            <a:endParaRPr lang="en-US" sz="5400" dirty="0">
              <a:solidFill>
                <a:srgbClr val="E45D56"/>
              </a:solidFill>
              <a:latin typeface="Formula1 Display Bold" panose="02000000000000000000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10D4CF-8725-1644-E2BF-C9E218C85DA2}"/>
              </a:ext>
            </a:extLst>
          </p:cNvPr>
          <p:cNvSpPr txBox="1"/>
          <p:nvPr/>
        </p:nvSpPr>
        <p:spPr>
          <a:xfrm>
            <a:off x="268070" y="1553170"/>
            <a:ext cx="46033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For every “final lap” radio message, get the driver’s position on that lap.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DCEF7F-7E57-018D-2597-F1BBBA6EFEBA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83D68CA-6ED8-3A61-9FBB-952DE134E546}"/>
              </a:ext>
            </a:extLst>
          </p:cNvPr>
          <p:cNvSpPr/>
          <p:nvPr/>
        </p:nvSpPr>
        <p:spPr>
          <a:xfrm>
            <a:off x="4705351" y="1240220"/>
            <a:ext cx="7404098" cy="561777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lap_times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read_sql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'SELECT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lap, position FROM 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lap_times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pg_conn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lap_times_lookup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{(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'lap'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]):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'position'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lap_times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iterrows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()}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final_lap_msgs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find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"$or"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{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message_text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{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"$regex"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"final lap"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"$options"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}},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{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"tags"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final_lap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]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[]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final_lap_msgs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'lap'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lap_times_lookup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'lap'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'lap'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message_text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message_text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'position'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"Found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final lap messages with position info."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DataFrame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to_csv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'hQ4.csv'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"Exported to hQ4.csv!"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"No matching messages found."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58713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4C5435-D5B4-3266-E752-9C54B2A02E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9F2BA-0967-42F1-AE8C-A72B4467D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924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2400" dirty="0">
                <a:latin typeface="-apple-system"/>
              </a:rPr>
              <a:t>Query 4 | Final Lap Messages and Positions [211 rows( printing 10)]</a:t>
            </a:r>
            <a:br>
              <a:rPr lang="en-US" sz="5400" dirty="0"/>
            </a:br>
            <a:endParaRPr lang="en-US" sz="5400" dirty="0">
              <a:latin typeface="Formula1 Display Bold" panose="02000000000000000000" pitchFamily="50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2D751B-C7D7-BEA0-4643-03B35E249C0F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70A2F6F-9338-AA45-5FF9-CA1A95B37D2B}"/>
              </a:ext>
            </a:extLst>
          </p:cNvPr>
          <p:cNvSpPr/>
          <p:nvPr/>
        </p:nvSpPr>
        <p:spPr>
          <a:xfrm>
            <a:off x="3902412" y="1796363"/>
            <a:ext cx="4387175" cy="2221162"/>
          </a:xfrm>
          <a:prstGeom prst="roundRect">
            <a:avLst/>
          </a:prstGeom>
          <a:solidFill>
            <a:schemeClr val="accent1">
              <a:alpha val="89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race_id,</a:t>
            </a:r>
            <a:r>
              <a:rPr lang="en-GB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driver_id,</a:t>
            </a:r>
            <a:r>
              <a:rPr lang="en-GB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lap,</a:t>
            </a:r>
            <a:r>
              <a:rPr lang="en-GB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message_text,</a:t>
            </a:r>
            <a:r>
              <a:rPr lang="en-GB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position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941,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20,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36,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"Final lap, bring it home.",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2.0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607,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332,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5,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"Final lap, bring it home.",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623,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314,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19,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"Final lap, bring it home.",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939,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826,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38,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"Final lap, bring it home.",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6.0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444,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183,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23,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"Final lap, bring it home.",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747,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341,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46,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"Final lap, bring it home.",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1105,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822,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17,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"Final lap, bring it home.",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17.0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980,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815,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4,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"Final lap, bring it home.",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10.0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902,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821,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14,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"Final lap, bring it home.",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16.0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965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7B7C9B-23C7-02B9-A49A-1B86360CD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AEE6E17-4E99-2F7D-939A-A699EB9C61C7}"/>
              </a:ext>
            </a:extLst>
          </p:cNvPr>
          <p:cNvSpPr txBox="1"/>
          <p:nvPr/>
        </p:nvSpPr>
        <p:spPr>
          <a:xfrm>
            <a:off x="268070" y="1553170"/>
            <a:ext cx="329493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For each team, count how many messages of each type were sent.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44528A-A124-CD68-F037-92A564CCB07C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1BDC198-4F17-E6FF-A014-F8BA92AA8544}"/>
              </a:ext>
            </a:extLst>
          </p:cNvPr>
          <p:cNvSpPr/>
          <p:nvPr/>
        </p:nvSpPr>
        <p:spPr>
          <a:xfrm>
            <a:off x="4705351" y="0"/>
            <a:ext cx="7404098" cy="6858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pg_conn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psycopg2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connect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dbname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'F1_Analysis'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'1234'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host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'localhost'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read_sql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'SELECT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constructorId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FROM results'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pg_conn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read_sql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'SELECT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constructorId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name FROM constructors'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pg_conn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driver_to_constructor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{(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]):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constructorId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iterrows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()}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constructor_names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constructorId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]: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'name'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iterrows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()}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MongoClient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mongodb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://localhost:27017/"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"F1_Message_Context"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message_context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team_msg_types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defaultdict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lambda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defaultdict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all_msgs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find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({})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all_msgs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driver_to_constructor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constructor_names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"constructor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constructor_id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team_msg_types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message_type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]]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[]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msg_types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team_msg_types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msg_type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msg_types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'team'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message_type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msg_type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'count'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count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})</a:t>
            </a:r>
          </a:p>
          <a:p>
            <a:pPr>
              <a:lnSpc>
                <a:spcPts val="1425"/>
              </a:lnSpc>
              <a:buNone/>
            </a:pP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DataFrame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to_csv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'hQ5.csv'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"Exported to hQ5.csv!"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C53B2-DE66-514D-5974-C4764A17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825124" y="14789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2400" b="0" i="0" dirty="0">
                <a:effectLst/>
                <a:latin typeface="-apple-system"/>
              </a:rPr>
              <a:t>Query 5 </a:t>
            </a:r>
            <a:br>
              <a:rPr lang="en-GB" sz="2400" b="0" i="0" dirty="0">
                <a:effectLst/>
                <a:latin typeface="-apple-system"/>
              </a:rPr>
            </a:br>
            <a:r>
              <a:rPr lang="en-GB" sz="2400" b="0" i="0" dirty="0">
                <a:effectLst/>
                <a:latin typeface="-apple-system"/>
              </a:rPr>
              <a:t> Most Frequent Message Types </a:t>
            </a:r>
            <a:br>
              <a:rPr lang="en-GB" sz="2400" b="0" i="0" dirty="0">
                <a:effectLst/>
                <a:latin typeface="-apple-system"/>
              </a:rPr>
            </a:br>
            <a:r>
              <a:rPr lang="en-GB" sz="2400" b="0" i="0" dirty="0">
                <a:effectLst/>
                <a:latin typeface="-apple-system"/>
              </a:rPr>
              <a:t>by Team</a:t>
            </a:r>
            <a:endParaRPr lang="en-US" sz="5400" dirty="0">
              <a:latin typeface="Formula1 Display Bold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4484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3511B9-246F-11D4-2428-128BCDE0B8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5BB7A-16CB-DC49-D5EF-1FC41D067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924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2400" dirty="0">
                <a:latin typeface="-apple-system"/>
              </a:rPr>
              <a:t>Query 5 | Most Frequent Message Type By Team [621 rows( printing 10)]</a:t>
            </a:r>
            <a:br>
              <a:rPr lang="en-US" sz="5400" dirty="0"/>
            </a:br>
            <a:endParaRPr lang="en-US" sz="5400" dirty="0">
              <a:latin typeface="Formula1 Display Bold" panose="02000000000000000000" pitchFamily="50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5DB0A6-6D99-AF48-EA0E-82F013851DEF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26BE665-B102-62F8-9991-842371E3E0BF}"/>
              </a:ext>
            </a:extLst>
          </p:cNvPr>
          <p:cNvSpPr/>
          <p:nvPr/>
        </p:nvSpPr>
        <p:spPr>
          <a:xfrm>
            <a:off x="4694391" y="1494804"/>
            <a:ext cx="2803218" cy="2470826"/>
          </a:xfrm>
          <a:prstGeom prst="roundRect">
            <a:avLst/>
          </a:prstGeom>
          <a:solidFill>
            <a:schemeClr val="accent1">
              <a:alpha val="89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team,</a:t>
            </a:r>
            <a:r>
              <a:rPr lang="en-GB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message_type,</a:t>
            </a:r>
            <a:r>
              <a:rPr lang="en-GB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count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Brabham,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weather,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13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Brabham,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penalty,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5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Brabham,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strategy,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31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Brabham,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alert,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36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Brabham,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engine,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34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Brabham,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info,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20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Lotus-Ford,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engine,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3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Lotus-Ford,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strategy,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9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GB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Lotus-Ford,</a:t>
            </a:r>
            <a:r>
              <a:rPr lang="en-GB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alert,</a:t>
            </a:r>
            <a:r>
              <a:rPr lang="en-GB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5</a:t>
            </a:r>
            <a:endParaRPr lang="en-GB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998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BD65E4-A1A6-DFE1-D34C-23EFBAF8A1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709257E-9806-B8B5-8CF8-1A40C659A569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DB0482D-3FE5-BB50-70E3-E71985DA960F}"/>
              </a:ext>
            </a:extLst>
          </p:cNvPr>
          <p:cNvSpPr/>
          <p:nvPr/>
        </p:nvSpPr>
        <p:spPr>
          <a:xfrm>
            <a:off x="7820024" y="0"/>
            <a:ext cx="4371976" cy="6858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For each circuit, keep a list of all teams' message counts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circuit_total_msgs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defaultdict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circuit_team_counts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defaultdict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lambda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Counter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Process each message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all_msgs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.get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.get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race_to_circuit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continue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race_to_circuit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race_driver_to_team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"Unknown"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circuit_total_msgs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circuit_team_counts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Prepare results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[]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total_msgs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circuit_total_msgs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team_counts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circuit_team_counts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team_counts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top_team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top_count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team_counts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most_common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)[</a:t>
            </a:r>
            <a:r>
              <a:rPr lang="en-GB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top_team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top_count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"None"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circuit_name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circuit_names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"Unknown"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circuitId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circuit_id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circuit_name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circuit_name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total_msgs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total_msgs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top_team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top_team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top_team_msgs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top_count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DataFrame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to_csv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"circuit_message_stats_with_name.csv"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GB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"Exported to circuit_message_stats_with_name.csv!"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767B9AA-F0D1-EDEF-3BAF-88BA870D3112}"/>
              </a:ext>
            </a:extLst>
          </p:cNvPr>
          <p:cNvSpPr/>
          <p:nvPr/>
        </p:nvSpPr>
        <p:spPr>
          <a:xfrm>
            <a:off x="2418777" y="1387366"/>
            <a:ext cx="5401247" cy="547063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Get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circuitId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for all races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read_sql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'SELECT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circuitId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FROM races'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pg_conn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Get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constructorId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for all results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read_sql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'SELECT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constructorId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FROM results'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pg_conn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Get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constructorId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name mapping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read_sql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'SELECT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constructorId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"name" FROM constructors'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pg_conn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constructor_names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constructorId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]: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'name'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iterrows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()}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Get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circuitId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name mapping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read_sql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'SELECT "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circuitId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"name" FROM circuits'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pg_conn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circuit_names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circuitId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]: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'name'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circuits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iterrows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()}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Build a mapping: (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) -&gt; team name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race_driver_to_team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{(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]):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constructor_names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constructorId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"constructor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constructorId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GB" sz="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iterrows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()}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Map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-&gt;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circuitId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race_to_circuit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]: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circuitId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iterrows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()}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Connect to MongoDB and get all messages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all_msgs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find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({})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352F0-003B-AE09-6B6A-7FC15BAD84B8}"/>
              </a:ext>
            </a:extLst>
          </p:cNvPr>
          <p:cNvSpPr txBox="1"/>
          <p:nvPr/>
        </p:nvSpPr>
        <p:spPr>
          <a:xfrm>
            <a:off x="127219" y="2274838"/>
            <a:ext cx="215937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For every circuit, count total messages and which team sent the most.</a:t>
            </a:r>
          </a:p>
          <a:p>
            <a:br>
              <a:rPr lang="en-GB" dirty="0"/>
            </a:br>
            <a:br>
              <a:rPr lang="en-GB" dirty="0"/>
            </a:b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6E2202-D868-85B5-9A51-32857D35F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265654" y="6180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3000" b="0" i="0" dirty="0">
                <a:effectLst/>
                <a:latin typeface="-apple-system"/>
              </a:rPr>
              <a:t>Query 7 – Messages &amp; Top Team Per Circuit</a:t>
            </a:r>
            <a:endParaRPr lang="en-US" sz="3000" dirty="0">
              <a:latin typeface="Formula1 Display Bold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0174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BE6E2-FBB9-9147-6348-4E8A04768A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9951" y="536510"/>
            <a:ext cx="10332098" cy="106369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ormula1 Display Bold" panose="02000000000000000000"/>
              </a:rPr>
              <a:t>Introduction &amp; Objective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257D8C-E217-0031-B174-F9B25BB92A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9951" y="2295751"/>
            <a:ext cx="10332098" cy="3769146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rgbClr val="923132"/>
                </a:solidFill>
                <a:latin typeface="Formula1 Display Regular" panose="02000000000000000000" pitchFamily="50" charset="0"/>
              </a:rPr>
              <a:t>F1 data is rich and diverse, combining structured race events with unstructured real time team communications</a:t>
            </a:r>
            <a:endParaRPr lang="en-US" sz="2000" dirty="0">
              <a:solidFill>
                <a:schemeClr val="bg1"/>
              </a:solidFill>
              <a:latin typeface="Formula1 Display Regular" panose="02000000000000000000" pitchFamily="50" charset="0"/>
            </a:endParaRPr>
          </a:p>
          <a:p>
            <a:pPr algn="l"/>
            <a:endParaRPr lang="en-US" sz="2000" dirty="0">
              <a:solidFill>
                <a:schemeClr val="bg1"/>
              </a:solidFill>
              <a:latin typeface="Formula1 Display Regular" panose="02000000000000000000" pitchFamily="50" charset="0"/>
            </a:endParaRPr>
          </a:p>
          <a:p>
            <a:pPr algn="l"/>
            <a:r>
              <a:rPr lang="en-US" sz="20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Originally, our F1 data was stored completely in relational databases like PostgreSQL since it was mostly focused on structured data (race results, pit stops, driver info </a:t>
            </a:r>
            <a:r>
              <a:rPr lang="en-US" sz="20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etc</a:t>
            </a:r>
            <a:r>
              <a:rPr lang="en-US" sz="20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)</a:t>
            </a:r>
          </a:p>
          <a:p>
            <a:pPr algn="l"/>
            <a:endParaRPr lang="en-US" sz="2000" dirty="0">
              <a:solidFill>
                <a:schemeClr val="bg1"/>
              </a:solidFill>
              <a:latin typeface="Formula1 Display Regular" panose="02000000000000000000" pitchFamily="50" charset="0"/>
            </a:endParaRPr>
          </a:p>
          <a:p>
            <a:pPr algn="l"/>
            <a:r>
              <a:rPr lang="en-US" sz="20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Therefore this Project’s objective is to </a:t>
            </a:r>
            <a:r>
              <a:rPr lang="en-US" sz="20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to</a:t>
            </a:r>
            <a:r>
              <a:rPr lang="en-US" sz="20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bridge the gap by Integrating structured data (PostgreSQL) with unstructured radio messages (MongoDB)</a:t>
            </a:r>
          </a:p>
        </p:txBody>
      </p:sp>
    </p:spTree>
    <p:extLst>
      <p:ext uri="{BB962C8B-B14F-4D97-AF65-F5344CB8AC3E}">
        <p14:creationId xmlns:p14="http://schemas.microsoft.com/office/powerpoint/2010/main" val="727027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5060A3-0C5B-13FE-E185-E643E06A4E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65FD0-02B3-9D45-06C0-CEE7CCEE7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924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2400" dirty="0">
                <a:latin typeface="-apple-system"/>
              </a:rPr>
              <a:t>Query 7 | Messages &amp; Top Team per Circuit [77 rows( printing 10)]</a:t>
            </a:r>
            <a:br>
              <a:rPr lang="en-US" sz="5400" dirty="0"/>
            </a:br>
            <a:endParaRPr lang="en-US" sz="5400" dirty="0">
              <a:latin typeface="Formula1 Display Bold" panose="02000000000000000000" pitchFamily="50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27338E-01B5-B540-F243-CF870BD319BC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D47D7A4-4460-B924-B68F-65F228D85633}"/>
              </a:ext>
            </a:extLst>
          </p:cNvPr>
          <p:cNvSpPr/>
          <p:nvPr/>
        </p:nvSpPr>
        <p:spPr>
          <a:xfrm>
            <a:off x="3411106" y="1494804"/>
            <a:ext cx="5369788" cy="2801566"/>
          </a:xfrm>
          <a:prstGeom prst="roundRect">
            <a:avLst/>
          </a:prstGeom>
          <a:solidFill>
            <a:schemeClr val="accent1">
              <a:alpha val="89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circuitId,</a:t>
            </a:r>
            <a:r>
              <a:rPr lang="en-GB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circuit_name,</a:t>
            </a:r>
            <a:r>
              <a:rPr lang="en-GB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total_msgs,</a:t>
            </a:r>
            <a:r>
              <a:rPr lang="en-GB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top_team,</a:t>
            </a:r>
            <a:r>
              <a:rPr lang="en-GB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top_team_msgs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27,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Autódromo do Estoril,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73,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Team Lotus,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12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14,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Autodromo Nazionale di Monza,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359,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Ferrari,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44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20,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Nürburgring,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177,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Ferrari,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18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13,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Circuit de Spa-Francorchamps,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226,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Ferrari,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20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9,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Silverstone Circuit,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298,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Ferrari,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33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39,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Circuit Park Zandvoort,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152,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Ferrari,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23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69,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Circuit of the Americas,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35,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Mercedes,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5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46,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Watkins Glen,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82,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Lotus-Climax,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8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32,</a:t>
            </a:r>
            <a:r>
              <a:rPr lang="en-GB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Autódromo Hermanos Rodríguez,</a:t>
            </a:r>
            <a:r>
              <a:rPr lang="en-GB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107,</a:t>
            </a:r>
            <a:r>
              <a:rPr lang="en-GB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Ferrari,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11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2696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68B14E-1BAE-D63A-6220-DF914B8110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D605B-DE01-5C33-9243-08CE9B02B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6344" y="261272"/>
            <a:ext cx="8459309" cy="1325563"/>
          </a:xfrm>
          <a:noFill/>
        </p:spPr>
        <p:txBody>
          <a:bodyPr>
            <a:normAutofit fontScale="90000"/>
          </a:bodyPr>
          <a:lstStyle/>
          <a:p>
            <a:r>
              <a:rPr lang="en-US" sz="6000" dirty="0">
                <a:solidFill>
                  <a:srgbClr val="C00000"/>
                </a:solidFill>
                <a:latin typeface="Formula1 Display Bold" panose="02000000000000000000" pitchFamily="50" charset="0"/>
              </a:rPr>
              <a:t>Summarized Querying </a:t>
            </a:r>
            <a:r>
              <a:rPr lang="en-US" sz="6000" dirty="0" err="1">
                <a:solidFill>
                  <a:srgbClr val="C00000"/>
                </a:solidFill>
                <a:latin typeface="Formula1 Display Bold" panose="02000000000000000000" pitchFamily="50" charset="0"/>
              </a:rPr>
              <a:t>resutls</a:t>
            </a:r>
            <a:endParaRPr lang="en-US" sz="6000" dirty="0">
              <a:solidFill>
                <a:srgbClr val="C00000"/>
              </a:solidFill>
              <a:latin typeface="Formula1 Display Bold" panose="02000000000000000000" pitchFamily="50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B0D644A-C9F8-9C8B-7100-8957099FBE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9700735"/>
              </p:ext>
            </p:extLst>
          </p:nvPr>
        </p:nvGraphicFramePr>
        <p:xfrm>
          <a:off x="2031998" y="1889042"/>
          <a:ext cx="8127999" cy="4119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54015989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30306573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0059008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effectLst/>
                        </a:rPr>
                        <a:t>Query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 b="1">
                          <a:effectLst/>
                        </a:rPr>
                        <a:t>Analytical Focus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 b="1">
                          <a:effectLst/>
                        </a:rPr>
                        <a:t>Key Result / Statistic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1691709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Q1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Pit stop message validation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X% message-event match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2402792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Q2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Engine failure retirements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Engine fail messages pre-retirement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2726355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Q3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Post-pit stop communication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fr-FR">
                          <a:effectLst/>
                        </a:rPr>
                        <a:t>Y avg. messages post-pit stop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2160171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Q4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Final lap &amp; position linkage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Message content varies by position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1442264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Q5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Message types per team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High comm. teams = high performance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2133381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Q6/7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Circuit/team communication trends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Monza: most messages, Mercedes top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11109967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99011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6000"/>
                    </a14:imgEffect>
                    <a14:imgEffect>
                      <a14:colorTemperature colorTemp="5670"/>
                    </a14:imgEffect>
                    <a14:imgEffect>
                      <a14:saturation sat="1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7367BBB-D144-9DD7-FA4F-1CCBAF225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27E21-C2A2-4252-9645-85109E88D8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3988" y="569343"/>
            <a:ext cx="10044024" cy="1006669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  <a:latin typeface="Formula1 Display Bold" panose="02000000000000000000" pitchFamily="50" charset="0"/>
              </a:rPr>
              <a:t>Analytics with Tableau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Formula1 Display Bold" panose="02000000000000000000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3DFBF1-06BC-9051-6D76-F26D7AA814DB}"/>
              </a:ext>
            </a:extLst>
          </p:cNvPr>
          <p:cNvSpPr txBox="1"/>
          <p:nvPr/>
        </p:nvSpPr>
        <p:spPr>
          <a:xfrm>
            <a:off x="877079" y="1997839"/>
            <a:ext cx="1044095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Clr>
                <a:srgbClr val="46B1E1"/>
              </a:buClr>
            </a:pPr>
            <a:r>
              <a:rPr lang="en-US" dirty="0">
                <a:latin typeface="Formula1 Display Regular" panose="02000000000000000000" pitchFamily="50" charset="0"/>
              </a:rPr>
              <a:t>The result from the 5</a:t>
            </a:r>
            <a:r>
              <a:rPr lang="en-US" baseline="30000" dirty="0">
                <a:latin typeface="Formula1 Display Regular" panose="02000000000000000000" pitchFamily="50" charset="0"/>
              </a:rPr>
              <a:t>th</a:t>
            </a:r>
            <a:r>
              <a:rPr lang="en-US" dirty="0">
                <a:latin typeface="Formula1 Display Regular" panose="02000000000000000000" pitchFamily="50" charset="0"/>
              </a:rPr>
              <a:t> and 7</a:t>
            </a:r>
            <a:r>
              <a:rPr lang="en-US" baseline="30000" dirty="0">
                <a:latin typeface="Formula1 Display Regular" panose="02000000000000000000" pitchFamily="50" charset="0"/>
              </a:rPr>
              <a:t>th</a:t>
            </a:r>
            <a:r>
              <a:rPr lang="en-US" dirty="0">
                <a:latin typeface="Formula1 Display Regular" panose="02000000000000000000" pitchFamily="50" charset="0"/>
              </a:rPr>
              <a:t> hybrid Query were exported into csv files and inserted into Tableau for visualization purposes.</a:t>
            </a:r>
            <a:br>
              <a:rPr lang="en-US" dirty="0">
                <a:latin typeface="Formula1 Display Regular" panose="02000000000000000000" pitchFamily="50" charset="0"/>
              </a:rPr>
            </a:br>
            <a:br>
              <a:rPr lang="en-US" dirty="0">
                <a:latin typeface="Formula1 Display Regular" panose="02000000000000000000" pitchFamily="50" charset="0"/>
              </a:rPr>
            </a:br>
            <a:r>
              <a:rPr lang="en-US" dirty="0">
                <a:latin typeface="Formula1 Display Regular" panose="02000000000000000000" pitchFamily="50" charset="0"/>
              </a:rPr>
              <a:t>Different Attributes were distributed among rows and columns in a diagram the following statistical graphs were produced</a:t>
            </a:r>
            <a:endParaRPr lang="en-US" b="0" i="0" dirty="0">
              <a:effectLst/>
              <a:latin typeface="Formula1 Display Regular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79830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681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CB2271-8853-808D-E57F-2F23DC707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Query 5 - Visualization</a:t>
            </a:r>
          </a:p>
        </p:txBody>
      </p:sp>
      <p:pic>
        <p:nvPicPr>
          <p:cNvPr id="4" name="Picture 3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184BF3AD-DB87-925E-692A-B82EF60FAF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49" r="10138"/>
          <a:stretch>
            <a:fillRect/>
          </a:stretch>
        </p:blipFill>
        <p:spPr>
          <a:xfrm>
            <a:off x="4038600" y="1198872"/>
            <a:ext cx="7188199" cy="4456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2406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EDADBD-39B5-E9D4-1C24-CD2B8E1060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951245-0F97-C7C2-FBFD-8AD6EE6D7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Query 7 - Visualization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8BD510-79DC-9BFD-B338-7183C82455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" t="6251" r="10341"/>
          <a:stretch>
            <a:fillRect/>
          </a:stretch>
        </p:blipFill>
        <p:spPr>
          <a:xfrm>
            <a:off x="4038600" y="1239582"/>
            <a:ext cx="7188199" cy="4375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861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1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9000"/>
                    </a14:imgEffect>
                    <a14:imgEffect>
                      <a14:colorTemperature colorTemp="6498"/>
                    </a14:imgEffect>
                    <a14:imgEffect>
                      <a14:brightnessContrast bright="-9000" contrast="-33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72FE7-0CBD-B504-B61E-713129894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871" y="346464"/>
            <a:ext cx="11310258" cy="1325563"/>
          </a:xfrm>
        </p:spPr>
        <p:txBody>
          <a:bodyPr>
            <a:noAutofit/>
          </a:bodyPr>
          <a:lstStyle/>
          <a:p>
            <a:r>
              <a:rPr lang="en-GB" b="1" dirty="0"/>
              <a:t>Discussion &amp; Interpretation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AB9A92B-DF05-7890-BB14-FFE4E2074860}"/>
              </a:ext>
            </a:extLst>
          </p:cNvPr>
          <p:cNvSpPr txBox="1">
            <a:spLocks/>
          </p:cNvSpPr>
          <p:nvPr/>
        </p:nvSpPr>
        <p:spPr>
          <a:xfrm>
            <a:off x="253003" y="1781663"/>
            <a:ext cx="1168695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8FCEE9"/>
              </a:buClr>
              <a:buNone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72000"/>
                    </a:srgbClr>
                  </a:outerShdw>
                </a:effectLst>
                <a:latin typeface="Formula1 Display Regular" panose="02000000000000000000" pitchFamily="50" charset="0"/>
              </a:rPr>
              <a:t>The showcased work demonstrated seam integration of both structured and </a:t>
            </a:r>
            <a:r>
              <a:rPr lang="en-GB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72000"/>
                    </a:srgbClr>
                  </a:outerShdw>
                </a:effectLst>
                <a:latin typeface="Formula1 Display Regular" panose="02000000000000000000" pitchFamily="50" charset="0"/>
              </a:rPr>
              <a:t>unstructured forms of data to enable hybrid </a:t>
            </a:r>
            <a:r>
              <a:rPr lang="en-GB" sz="2000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72000"/>
                    </a:srgbClr>
                  </a:outerShdw>
                </a:effectLst>
                <a:latin typeface="Formula1 Display Regular" panose="02000000000000000000" pitchFamily="50" charset="0"/>
              </a:rPr>
              <a:t>analutics</a:t>
            </a:r>
            <a:r>
              <a:rPr lang="en-GB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72000"/>
                    </a:srgbClr>
                  </a:outerShdw>
                </a:effectLst>
                <a:latin typeface="Formula1 Display Regular" panose="02000000000000000000" pitchFamily="50" charset="0"/>
              </a:rPr>
              <a:t>.</a:t>
            </a:r>
          </a:p>
          <a:p>
            <a:pPr marL="0" indent="0">
              <a:buClr>
                <a:srgbClr val="8FCEE9"/>
              </a:buClr>
              <a:buNone/>
            </a:pPr>
            <a:endParaRPr lang="en-GB" sz="20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72000"/>
                  </a:srgbClr>
                </a:outerShdw>
              </a:effectLst>
              <a:latin typeface="Formula1 Display Regular" panose="02000000000000000000" pitchFamily="50" charset="0"/>
            </a:endParaRPr>
          </a:p>
          <a:p>
            <a:pPr marL="0" indent="0">
              <a:buClr>
                <a:srgbClr val="8FCEE9"/>
              </a:buClr>
              <a:buNone/>
            </a:pPr>
            <a:r>
              <a:rPr lang="en-GB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72000"/>
                    </a:srgbClr>
                  </a:outerShdw>
                </a:effectLst>
                <a:latin typeface="Formula1 Display Regular" panose="02000000000000000000" pitchFamily="50" charset="0"/>
              </a:rPr>
              <a:t>Every radio Message </a:t>
            </a:r>
            <a:r>
              <a:rPr lang="en-GB" sz="2000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72000"/>
                    </a:srgbClr>
                  </a:outerShdw>
                </a:effectLst>
                <a:latin typeface="Formula1 Display Regular" panose="02000000000000000000" pitchFamily="50" charset="0"/>
              </a:rPr>
              <a:t>analyzed</a:t>
            </a:r>
            <a:r>
              <a:rPr lang="en-GB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72000"/>
                    </a:srgbClr>
                  </a:outerShdw>
                </a:effectLst>
                <a:latin typeface="Formula1 Display Regular" panose="02000000000000000000" pitchFamily="50" charset="0"/>
              </a:rPr>
              <a:t> was randomly generated and validated against actual race events according to the Kaggle F1 dataset so the results can be as technically accurate as possible.</a:t>
            </a:r>
          </a:p>
          <a:p>
            <a:pPr marL="0" indent="0">
              <a:buClr>
                <a:srgbClr val="8FCEE9"/>
              </a:buClr>
              <a:buNone/>
            </a:pPr>
            <a:endParaRPr lang="en-GB" sz="20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72000"/>
                  </a:srgbClr>
                </a:outerShdw>
              </a:effectLst>
              <a:latin typeface="Formula1 Display Regular" panose="02000000000000000000" pitchFamily="50" charset="0"/>
            </a:endParaRPr>
          </a:p>
          <a:p>
            <a:pPr marL="0" indent="0">
              <a:buClr>
                <a:srgbClr val="8FCEE9"/>
              </a:buClr>
              <a:buNone/>
            </a:pPr>
            <a:r>
              <a:rPr lang="en-GB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72000"/>
                    </a:srgbClr>
                  </a:outerShdw>
                </a:effectLst>
                <a:latin typeface="Formula1 Display Regular" panose="02000000000000000000" pitchFamily="50" charset="0"/>
              </a:rPr>
              <a:t>It has to be noted that 5000 radio message samples were generated for academic purposes and in reality the working samples would have been millions.</a:t>
            </a:r>
          </a:p>
          <a:p>
            <a:pPr marL="0" indent="0">
              <a:buClr>
                <a:srgbClr val="8FCEE9"/>
              </a:buClr>
              <a:buNone/>
            </a:pPr>
            <a:endParaRPr lang="en-GB" sz="2000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72000"/>
                  </a:srgbClr>
                </a:outerShdw>
              </a:effectLst>
              <a:latin typeface="Formula1 Display Regular" panose="02000000000000000000" pitchFamily="50" charset="0"/>
            </a:endParaRPr>
          </a:p>
          <a:p>
            <a:pPr marL="0" indent="0">
              <a:buClr>
                <a:srgbClr val="8FCEE9"/>
              </a:buClr>
              <a:buNone/>
            </a:pPr>
            <a:r>
              <a:rPr lang="en-GB" sz="20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72000"/>
                    </a:srgbClr>
                  </a:outerShdw>
                </a:effectLst>
                <a:latin typeface="Formula1 Display Regular" panose="02000000000000000000" pitchFamily="50" charset="0"/>
              </a:rPr>
              <a:t>None the less, a remarkable effort was made to ensure data validity and robust querying in an academic and educational context.</a:t>
            </a:r>
          </a:p>
        </p:txBody>
      </p:sp>
    </p:spTree>
    <p:extLst>
      <p:ext uri="{BB962C8B-B14F-4D97-AF65-F5344CB8AC3E}">
        <p14:creationId xmlns:p14="http://schemas.microsoft.com/office/powerpoint/2010/main" val="1984435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47199A-F057-ED43-A4C1-4A46BAD33F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07C38-A3FD-34E1-0DED-73844AEC0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82012"/>
            <a:ext cx="12760173" cy="2216975"/>
          </a:xfrm>
          <a:noFill/>
        </p:spPr>
        <p:txBody>
          <a:bodyPr>
            <a:normAutofit/>
          </a:bodyPr>
          <a:lstStyle/>
          <a:p>
            <a:r>
              <a:rPr lang="en-US" sz="4000" dirty="0">
                <a:latin typeface="Formula1 Display Bold" panose="02000000000000000000" pitchFamily="50" charset="0"/>
              </a:rPr>
              <a:t>Data generation Algorithm for documentation purposes</a:t>
            </a:r>
            <a:br>
              <a:rPr lang="en-US" sz="6000" dirty="0">
                <a:latin typeface="Formula1 Display Bold" panose="02000000000000000000" pitchFamily="50" charset="0"/>
              </a:rPr>
            </a:br>
            <a:endParaRPr lang="en-US" sz="6000" dirty="0">
              <a:latin typeface="Formula1 Display Bold" panose="02000000000000000000" pitchFamily="50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756F1ED-6317-94F2-07E7-AE9C71E7766F}"/>
              </a:ext>
            </a:extLst>
          </p:cNvPr>
          <p:cNvSpPr/>
          <p:nvPr/>
        </p:nvSpPr>
        <p:spPr>
          <a:xfrm>
            <a:off x="3938954" y="1844724"/>
            <a:ext cx="4237892" cy="50255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start_time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datetime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2025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6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7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13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messages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[]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message_count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5000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 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6A99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# or whatever you want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for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range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message_count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):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race_id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driver_id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random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choice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valid_pairs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laps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lap_map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race_id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driver_id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list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range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56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)))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lap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random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choice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laps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mechanic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random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choice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mechanic_names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6A99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# Find which templates are allowed on this lap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allowed_templates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[]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for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tpl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message_templates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text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typ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tags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condition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tpl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pit_laps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set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pit_lap_map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race_id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driver_id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), []))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condition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pit_now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lap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pit_laps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    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allowed_templates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append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tpl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elif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condition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pit_next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(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lap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+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pit_laps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    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allowed_templates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append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tpl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elif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condition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engine_fail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race_id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driver_id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engine_failures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    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allowed_templates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append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tpl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elif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condition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None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allowed_templates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append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tpl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2B6A6AD-8178-4B1A-D9E0-7FE52A651EE7}"/>
              </a:ext>
            </a:extLst>
          </p:cNvPr>
          <p:cNvSpPr/>
          <p:nvPr/>
        </p:nvSpPr>
        <p:spPr>
          <a:xfrm>
            <a:off x="8176846" y="1844724"/>
            <a:ext cx="4015154" cy="50255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if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not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allowed_templates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continue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 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6A99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# skip this message if nothing valid to say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template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random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choice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allowed_templates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timestamp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start_time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+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timedelta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minutes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*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messages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append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({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message_id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"msg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{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str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len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messages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+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zfill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3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race_id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race_id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),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driver_id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driver_id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),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mechanic_name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mechanic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"timestamp"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timestamp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isoformat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+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"Z"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"lap"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lap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message_text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template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[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0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],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message_type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template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[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],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   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"tags"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template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[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]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})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with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open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"C:/F1_Project/data/mongo/data_mongo_driver_radio_messages.json"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"w"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ts val="142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json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kumimoji="0" lang="en-GB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dump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messages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indent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B5CEA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2</a:t>
            </a: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</a:p>
          <a:p>
            <a:pPr algn="ctr"/>
            <a:endParaRPr lang="en-GB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5E26653-A697-2A47-2B45-4DC666F02093}"/>
              </a:ext>
            </a:extLst>
          </p:cNvPr>
          <p:cNvSpPr/>
          <p:nvPr/>
        </p:nvSpPr>
        <p:spPr>
          <a:xfrm>
            <a:off x="0" y="826477"/>
            <a:ext cx="3938954" cy="604377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read_csv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'C:/F1_Project/data/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/results.csv'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lap_times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read_csv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'C:/F1_Project/data/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/lap_times.csv'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pit_stops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read_csv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'C:/F1_Project/data/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/pit_stops.csv'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status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read_csv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'C:/F1_Project/data/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/status.csv'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Build valid (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) pairs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valid_pairs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]].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drop_duplicates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Map each (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) to valid laps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lap_map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lap_times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groupby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'lap'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GB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unique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to_dict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Build pit stop lookup: (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) -&gt; set of pit stop laps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pit_lap_map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pit_stops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groupby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'lap'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GB" sz="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unique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to_dict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lnSpc>
                <a:spcPts val="1425"/>
              </a:lnSpc>
              <a:buNone/>
            </a:pPr>
            <a:b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Build engine failure lookup: (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) where status is 'Engine'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engine_status_ids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status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status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'status'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lower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GB" sz="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contains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'engine'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)][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statusId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astype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engine_failures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pPr>
              <a:lnSpc>
                <a:spcPts val="1425"/>
              </a:lnSpc>
              <a:buNone/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tuple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statusId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astype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GB" sz="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isin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engine_status_ids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)][[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]].</a:t>
            </a:r>
            <a:r>
              <a:rPr lang="en-GB" sz="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values</a:t>
            </a:r>
            <a:endParaRPr lang="en-GB" sz="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GB" sz="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ctr"/>
            <a:endParaRPr lang="en-GB" sz="800" dirty="0"/>
          </a:p>
        </p:txBody>
      </p:sp>
    </p:spTree>
    <p:extLst>
      <p:ext uri="{BB962C8B-B14F-4D97-AF65-F5344CB8AC3E}">
        <p14:creationId xmlns:p14="http://schemas.microsoft.com/office/powerpoint/2010/main" val="3070597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2482CA-F419-D66E-7B68-6EBC231601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051AC-AE07-2FCE-85EC-31C71F0BB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253" y="161364"/>
            <a:ext cx="2823852" cy="1325563"/>
          </a:xfrm>
        </p:spPr>
        <p:txBody>
          <a:bodyPr>
            <a:normAutofit/>
          </a:bodyPr>
          <a:lstStyle/>
          <a:p>
            <a:pPr algn="ctr"/>
            <a:r>
              <a:rPr lang="en-GB" sz="2400" b="0" i="0" dirty="0">
                <a:effectLst/>
                <a:latin typeface="-apple-system"/>
              </a:rPr>
              <a:t>References</a:t>
            </a:r>
            <a:endParaRPr lang="en-US" sz="5400" dirty="0">
              <a:latin typeface="Formula1 Display Bold" panose="02000000000000000000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F2EF4F-6503-1C90-BDFE-22F0676A7D0C}"/>
              </a:ext>
            </a:extLst>
          </p:cNvPr>
          <p:cNvSpPr txBox="1"/>
          <p:nvPr/>
        </p:nvSpPr>
        <p:spPr>
          <a:xfrm>
            <a:off x="4277706" y="824145"/>
            <a:ext cx="7302107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dirty="0"/>
              <a:t>Formula 1 Data:</a:t>
            </a:r>
          </a:p>
          <a:p>
            <a:pPr lvl="1" algn="r"/>
            <a:r>
              <a:rPr lang="en-GB" u="sng" dirty="0">
                <a:hlinkClick r:id="rId4"/>
              </a:rPr>
              <a:t>Kaggle Formula 1 World Championship Data</a:t>
            </a:r>
            <a:endParaRPr lang="en-GB" dirty="0"/>
          </a:p>
          <a:p>
            <a:pPr algn="r"/>
            <a:r>
              <a:rPr lang="en-GB" dirty="0"/>
              <a:t>Databases:</a:t>
            </a:r>
          </a:p>
          <a:p>
            <a:pPr lvl="1" algn="r"/>
            <a:r>
              <a:rPr lang="en-GB" dirty="0"/>
              <a:t>PostgreSQL Documentation. </a:t>
            </a:r>
            <a:r>
              <a:rPr lang="en-GB" u="sng" dirty="0">
                <a:hlinkClick r:id="rId5"/>
              </a:rPr>
              <a:t>https://www.postgresql.org/docs/</a:t>
            </a:r>
            <a:endParaRPr lang="en-GB" dirty="0"/>
          </a:p>
          <a:p>
            <a:pPr lvl="1" algn="r"/>
            <a:r>
              <a:rPr lang="en-GB" dirty="0"/>
              <a:t>MongoDB Documentation. </a:t>
            </a:r>
            <a:r>
              <a:rPr lang="en-GB" u="sng" dirty="0">
                <a:hlinkClick r:id="rId6"/>
              </a:rPr>
              <a:t>https://docs.mongodb.com/</a:t>
            </a:r>
            <a:endParaRPr lang="en-GB" dirty="0"/>
          </a:p>
          <a:p>
            <a:pPr algn="r"/>
            <a:r>
              <a:rPr lang="en-GB" dirty="0"/>
              <a:t>Python Libraries:</a:t>
            </a:r>
          </a:p>
          <a:p>
            <a:pPr lvl="1" algn="r"/>
            <a:r>
              <a:rPr lang="en-GB" dirty="0"/>
              <a:t>pandas Documentation. </a:t>
            </a:r>
            <a:r>
              <a:rPr lang="en-GB" u="sng" dirty="0">
                <a:hlinkClick r:id="rId7"/>
              </a:rPr>
              <a:t>https://pandas.pydata.org/docs/</a:t>
            </a:r>
            <a:endParaRPr lang="en-GB" dirty="0"/>
          </a:p>
          <a:p>
            <a:pPr lvl="1" algn="r"/>
            <a:r>
              <a:rPr lang="en-GB" dirty="0"/>
              <a:t>psycopg2 Documentation. </a:t>
            </a:r>
            <a:r>
              <a:rPr lang="en-GB" u="sng" dirty="0">
                <a:hlinkClick r:id="rId8"/>
              </a:rPr>
              <a:t>https://www.psycopg.org/docs/</a:t>
            </a:r>
            <a:endParaRPr lang="en-GB" dirty="0"/>
          </a:p>
          <a:p>
            <a:pPr lvl="1" algn="r"/>
            <a:r>
              <a:rPr lang="en-GB" dirty="0" err="1"/>
              <a:t>PyMongo</a:t>
            </a:r>
            <a:r>
              <a:rPr lang="en-GB" dirty="0"/>
              <a:t> Documentation. </a:t>
            </a:r>
            <a:r>
              <a:rPr lang="en-GB" u="sng" dirty="0">
                <a:hlinkClick r:id="rId9"/>
              </a:rPr>
              <a:t>https://pymongo.readthedocs.io/</a:t>
            </a:r>
            <a:endParaRPr lang="en-GB" dirty="0"/>
          </a:p>
          <a:p>
            <a:pPr lvl="1" algn="r"/>
            <a:r>
              <a:rPr lang="en-GB" dirty="0" err="1"/>
              <a:t>SQLAlchemy</a:t>
            </a:r>
            <a:r>
              <a:rPr lang="en-GB" dirty="0"/>
              <a:t> Documentation. </a:t>
            </a:r>
            <a:r>
              <a:rPr lang="en-GB" u="sng" dirty="0">
                <a:hlinkClick r:id="rId10"/>
              </a:rPr>
              <a:t>https://docs.sqlalchemy.org/</a:t>
            </a:r>
            <a:endParaRPr lang="en-GB" dirty="0"/>
          </a:p>
          <a:p>
            <a:pPr algn="r"/>
            <a:r>
              <a:rPr lang="en-GB" dirty="0"/>
              <a:t>Visualization:</a:t>
            </a:r>
          </a:p>
          <a:p>
            <a:pPr lvl="1" algn="r"/>
            <a:r>
              <a:rPr lang="en-GB" dirty="0"/>
              <a:t>Tableau Documentation. </a:t>
            </a:r>
            <a:r>
              <a:rPr lang="en-GB" u="sng" dirty="0">
                <a:hlinkClick r:id="rId11"/>
              </a:rPr>
              <a:t>https://help.tableau.com/</a:t>
            </a:r>
            <a:endParaRPr lang="en-GB" dirty="0"/>
          </a:p>
          <a:p>
            <a:pPr algn="r"/>
            <a:r>
              <a:rPr lang="en-GB" dirty="0"/>
              <a:t>Project Repository:</a:t>
            </a:r>
          </a:p>
          <a:p>
            <a:pPr lvl="1" algn="r"/>
            <a:r>
              <a:rPr lang="en-GB" u="sng" dirty="0">
                <a:hlinkClick r:id="rId12"/>
              </a:rPr>
              <a:t> www.github.com/StratosDns/F1_PROJECT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1F3625-1A7B-95E3-C2E8-F5F1CD7B0958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270019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7000"/>
                    </a14:imgEffect>
                    <a14:imgEffect>
                      <a14:colorTemperature colorTemp="11500"/>
                    </a14:imgEffect>
                    <a14:imgEffect>
                      <a14:saturation sat="0"/>
                    </a14:imgEffect>
                    <a14:imgEffect>
                      <a14:brightnessContrast contrast="-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7E03E-5D3E-2C27-71B8-A4672B6C3471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rgbClr val="E45D56"/>
                </a:solidFill>
                <a:latin typeface="Formula1 Display Bold" panose="02000000000000000000" pitchFamily="50" charset="0"/>
              </a:rPr>
              <a:t>Why choose Mongo?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1193F-2A9A-7CD2-1229-0A7E709F4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9875" y="2141537"/>
            <a:ext cx="9052249" cy="4351338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Formula1 Display Regular" panose="02000000000000000000" pitchFamily="50" charset="0"/>
              </a:rPr>
              <a:t>Radio messages vary in length, structure and tagging which is very feasible to implement with document type data.</a:t>
            </a:r>
          </a:p>
          <a:p>
            <a:r>
              <a:rPr lang="en-US" sz="2000" dirty="0">
                <a:latin typeface="Formula1 Display Regular" panose="02000000000000000000" pitchFamily="50" charset="0"/>
              </a:rPr>
              <a:t>It is still possible to cross reference MongoDB radio messages with structured events from Postgres to perform advanced analytics.</a:t>
            </a:r>
          </a:p>
        </p:txBody>
      </p:sp>
    </p:spTree>
    <p:extLst>
      <p:ext uri="{BB962C8B-B14F-4D97-AF65-F5344CB8AC3E}">
        <p14:creationId xmlns:p14="http://schemas.microsoft.com/office/powerpoint/2010/main" val="1381811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E1A5CF-1155-DB71-0F5E-D9E379844A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C2AB9-CB4D-157F-FA24-5A02EC5AAE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3988" y="569343"/>
            <a:ext cx="10044024" cy="10066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Formula1 Display Bold" panose="02000000000000000000" pitchFamily="50" charset="0"/>
              </a:rPr>
              <a:t>Data Sources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9C6A41-D279-51B4-802D-DB7B6E26578F}"/>
              </a:ext>
            </a:extLst>
          </p:cNvPr>
          <p:cNvSpPr txBox="1"/>
          <p:nvPr/>
        </p:nvSpPr>
        <p:spPr>
          <a:xfrm>
            <a:off x="715992" y="2078966"/>
            <a:ext cx="109124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E45D56"/>
                </a:solidFill>
                <a:latin typeface="Formula1 Display Regular" panose="02000000000000000000" pitchFamily="50" charset="0"/>
              </a:rPr>
              <a:t>Structured Data (PostgreSQL):</a:t>
            </a:r>
          </a:p>
          <a:p>
            <a:r>
              <a:rPr lang="en-US" sz="20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Contains race events, results, pit stops, teams and circuits organized in relation tables.</a:t>
            </a:r>
            <a:br>
              <a:rPr lang="en-US" sz="2000" dirty="0">
                <a:solidFill>
                  <a:schemeClr val="bg1"/>
                </a:solidFill>
                <a:latin typeface="Formula1 Display Regular" panose="02000000000000000000" pitchFamily="50" charset="0"/>
              </a:rPr>
            </a:br>
            <a:r>
              <a:rPr lang="en-US" sz="20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Reliable, consistent and robust</a:t>
            </a:r>
            <a:br>
              <a:rPr lang="en-US" sz="2000" dirty="0">
                <a:solidFill>
                  <a:srgbClr val="E45D56"/>
                </a:solidFill>
                <a:latin typeface="Formula1 Display Regular" panose="02000000000000000000" pitchFamily="50" charset="0"/>
              </a:rPr>
            </a:br>
            <a:br>
              <a:rPr lang="en-US" sz="2000" dirty="0">
                <a:solidFill>
                  <a:srgbClr val="E45D56"/>
                </a:solidFill>
                <a:latin typeface="Formula1 Display Regular" panose="02000000000000000000" pitchFamily="50" charset="0"/>
              </a:rPr>
            </a:br>
            <a:r>
              <a:rPr lang="en-US" sz="2000" dirty="0">
                <a:solidFill>
                  <a:srgbClr val="E45D56"/>
                </a:solidFill>
                <a:latin typeface="Formula1 Display Regular" panose="02000000000000000000" pitchFamily="50" charset="0"/>
              </a:rPr>
              <a:t>Unstructured Data (MongoDB):</a:t>
            </a:r>
            <a:br>
              <a:rPr lang="en-US" sz="2000" dirty="0">
                <a:solidFill>
                  <a:srgbClr val="E45D56"/>
                </a:solidFill>
                <a:latin typeface="Formula1 Display Regular" panose="02000000000000000000" pitchFamily="50" charset="0"/>
              </a:rPr>
            </a:br>
            <a:r>
              <a:rPr lang="en-US" sz="20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Stores Radio message transcripts including message text , type ,tags and context fields.</a:t>
            </a:r>
          </a:p>
          <a:p>
            <a:r>
              <a:rPr lang="en-US" sz="20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Handles variability in message format , flexible tagging and future-proof design</a:t>
            </a:r>
            <a:endParaRPr lang="en-US" dirty="0">
              <a:solidFill>
                <a:schemeClr val="bg1"/>
              </a:solidFill>
              <a:latin typeface="Formula1 Display Regular" panose="02000000000000000000" pitchFamily="50" charset="0"/>
            </a:endParaRPr>
          </a:p>
          <a:p>
            <a:endParaRPr lang="en-US" sz="2000" dirty="0">
              <a:latin typeface="Formula1 Display Regular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9160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36AA91-E772-8FC2-3CB1-A4A961854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BB0869A-0BE5-B3E9-F73D-2F3691E4D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FBBE1C-BEED-3D6B-FD82-F5DEAA681D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1114923"/>
            <a:ext cx="4621553" cy="13607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600" b="1" kern="1200" dirty="0">
                <a:solidFill>
                  <a:schemeClr val="tx1"/>
                </a:solidFill>
                <a:latin typeface="Formula1 Display Bold" panose="02000000000000000000"/>
                <a:cs typeface="Vani" panose="020B0502040204020203" pitchFamily="18" charset="0"/>
              </a:rPr>
              <a:t>Integration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F4639E-595A-F680-078F-EA261E5FE901}"/>
              </a:ext>
            </a:extLst>
          </p:cNvPr>
          <p:cNvSpPr txBox="1"/>
          <p:nvPr/>
        </p:nvSpPr>
        <p:spPr>
          <a:xfrm>
            <a:off x="612648" y="2584058"/>
            <a:ext cx="4621553" cy="3159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Formula1 Display Regular" panose="02000000000000000000"/>
              </a:rPr>
              <a:t>Approach:</a:t>
            </a:r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Formula1 Display Regular" panose="02000000000000000000"/>
              </a:rPr>
              <a:t>Relational keys like </a:t>
            </a:r>
            <a:r>
              <a:rPr lang="en-US" dirty="0" err="1">
                <a:latin typeface="Formula1 Display Regular" panose="02000000000000000000"/>
              </a:rPr>
              <a:t>raceid</a:t>
            </a:r>
            <a:r>
              <a:rPr lang="en-US" dirty="0">
                <a:latin typeface="Formula1 Display Regular" panose="02000000000000000000"/>
              </a:rPr>
              <a:t> and </a:t>
            </a:r>
            <a:r>
              <a:rPr lang="en-US" dirty="0" err="1">
                <a:latin typeface="Formula1 Display Regular" panose="02000000000000000000"/>
              </a:rPr>
              <a:t>driverid</a:t>
            </a:r>
            <a:r>
              <a:rPr lang="en-US" dirty="0">
                <a:latin typeface="Formula1 Display Regular" panose="02000000000000000000"/>
              </a:rPr>
              <a:t>, link messages to structured race events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9324C7-86AB-D7D5-ED70-3B078499D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44421" y="1234332"/>
            <a:ext cx="5731459" cy="438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2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glitter pattern="hexago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56A2A96-4EC9-59DC-3480-9C7383C3B0E1}"/>
              </a:ext>
            </a:extLst>
          </p:cNvPr>
          <p:cNvSpPr/>
          <p:nvPr/>
        </p:nvSpPr>
        <p:spPr>
          <a:xfrm>
            <a:off x="222382" y="2457526"/>
            <a:ext cx="6196892" cy="4146473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engine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create_engine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postgresql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://postgres:1234@localhost:5432/F1_Analysis'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List of CSVs and table names</a:t>
            </a:r>
            <a:endParaRPr lang="en-GB" sz="1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csv_files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"drivers"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"C:/F1_Project/data/postgres/drivers.csv"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"races"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"C:/F1_Project/data/postgres/races.csv"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"results"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"C:/F1_Project/data/postgres/results.csv"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"constructors"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"C:/F1_Project/data/postgres/constructors.csv"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pit_stops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"C:/F1_Project/data/postgres/pit_stops.csv"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lap_times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"C:/F1_Project/data/postgres/lap_times.csv"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"status"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"C:/F1_Project/data/postgres/status.csv"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"circuits"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"C:/F1_Project/data/postgres/circuits.csv"</a:t>
            </a:r>
            <a:endParaRPr lang="en-GB" sz="1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Add more as needed</a:t>
            </a:r>
            <a:endParaRPr lang="en-GB" sz="1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  <a:buNone/>
            </a:pPr>
            <a:b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csv_files</a:t>
            </a:r>
            <a:r>
              <a:rPr lang="en-GB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read_csv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to_sql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engine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if_exists</a:t>
            </a:r>
            <a:r>
              <a:rPr lang="en-GB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'replace'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GB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GB" sz="1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Creates table if not exists</a:t>
            </a:r>
            <a:endParaRPr lang="en-GB" sz="1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"Loaded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GB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from </a:t>
            </a:r>
            <a:r>
              <a:rPr lang="en-GB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</a:t>
            </a:r>
            <a:r>
              <a:rPr lang="en-GB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917A588-9B66-AF0C-B884-B95517F81BFA}"/>
              </a:ext>
            </a:extLst>
          </p:cNvPr>
          <p:cNvSpPr/>
          <p:nvPr/>
        </p:nvSpPr>
        <p:spPr>
          <a:xfrm>
            <a:off x="5606473" y="2993235"/>
            <a:ext cx="6483928" cy="2651967"/>
          </a:xfrm>
          <a:prstGeom prst="round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open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'C:/F1_Project/data/mongo/</a:t>
            </a:r>
            <a:r>
              <a:rPr lang="en-GB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data_mongo_driver_radio_messages.json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'r'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sz="1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messages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GB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load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MongoClient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mongodb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://localhost:27017/'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'F1_Message_Context'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  <a:buNone/>
            </a:pP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message_context</a:t>
            </a:r>
            <a:r>
              <a:rPr lang="en-GB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  <a:buNone/>
            </a:pPr>
            <a:b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Insert all messages (optionally, clear collection first)</a:t>
            </a:r>
            <a:endParaRPr lang="en-GB" sz="1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lang="en-GB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delete_many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({})</a:t>
            </a:r>
          </a:p>
          <a:p>
            <a:pPr>
              <a:lnSpc>
                <a:spcPts val="1425"/>
              </a:lnSpc>
            </a:pPr>
            <a:r>
              <a:rPr lang="en-GB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lang="en-GB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insert_many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messages</a:t>
            </a:r>
            <a:r>
              <a:rPr lang="en-GB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4ED583-FC1F-BD5D-D74E-7FE35D2344B3}"/>
              </a:ext>
            </a:extLst>
          </p:cNvPr>
          <p:cNvSpPr txBox="1"/>
          <p:nvPr/>
        </p:nvSpPr>
        <p:spPr>
          <a:xfrm>
            <a:off x="222380" y="1534196"/>
            <a:ext cx="60975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dirty="0">
                <a:solidFill>
                  <a:srgbClr val="E45D56"/>
                </a:solidFill>
                <a:latin typeface="Formula1 Display Regular" panose="02000000000000000000" pitchFamily="50" charset="0"/>
              </a:rPr>
              <a:t>Postgres Part:</a:t>
            </a:r>
          </a:p>
          <a:p>
            <a:pPr lvl="0"/>
            <a:r>
              <a:rPr lang="en-US" dirty="0">
                <a:solidFill>
                  <a:srgbClr val="E45D56"/>
                </a:solidFill>
                <a:latin typeface="Formula1 Display Regular" panose="02000000000000000000" pitchFamily="50" charset="0"/>
              </a:rPr>
              <a:t>Connecting to </a:t>
            </a:r>
            <a:r>
              <a:rPr lang="en-US" dirty="0" err="1">
                <a:solidFill>
                  <a:srgbClr val="E45D56"/>
                </a:solidFill>
                <a:latin typeface="Formula1 Display Regular" panose="02000000000000000000" pitchFamily="50" charset="0"/>
              </a:rPr>
              <a:t>Postegres</a:t>
            </a:r>
            <a:r>
              <a:rPr lang="en-US" dirty="0">
                <a:solidFill>
                  <a:srgbClr val="E45D56"/>
                </a:solidFill>
                <a:latin typeface="Formula1 Display Regular" panose="02000000000000000000" pitchFamily="50" charset="0"/>
              </a:rPr>
              <a:t> server and creating a pandas </a:t>
            </a:r>
            <a:r>
              <a:rPr lang="en-US" dirty="0" err="1">
                <a:solidFill>
                  <a:srgbClr val="E45D56"/>
                </a:solidFill>
                <a:latin typeface="Formula1 Display Regular" panose="02000000000000000000" pitchFamily="50" charset="0"/>
              </a:rPr>
              <a:t>dataframe</a:t>
            </a:r>
            <a:r>
              <a:rPr lang="en-US" dirty="0">
                <a:solidFill>
                  <a:srgbClr val="E45D56"/>
                </a:solidFill>
                <a:latin typeface="Formula1 Display Regular" panose="02000000000000000000" pitchFamily="50" charset="0"/>
              </a:rPr>
              <a:t> to load the tables’ data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85C6FA-D691-A919-1B59-831FA1295A6F}"/>
              </a:ext>
            </a:extLst>
          </p:cNvPr>
          <p:cNvSpPr txBox="1"/>
          <p:nvPr/>
        </p:nvSpPr>
        <p:spPr>
          <a:xfrm>
            <a:off x="6733310" y="1995861"/>
            <a:ext cx="60975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dirty="0">
                <a:solidFill>
                  <a:srgbClr val="E45D56"/>
                </a:solidFill>
                <a:latin typeface="Formula1 Display Regular" panose="02000000000000000000" pitchFamily="50" charset="0"/>
              </a:rPr>
              <a:t>Mongo Part:</a:t>
            </a:r>
          </a:p>
          <a:p>
            <a:pPr lvl="0"/>
            <a:r>
              <a:rPr lang="en-US" dirty="0">
                <a:solidFill>
                  <a:srgbClr val="E45D56"/>
                </a:solidFill>
                <a:latin typeface="Formula1 Display Regular" panose="02000000000000000000" pitchFamily="50" charset="0"/>
              </a:rPr>
              <a:t>Connecting to Mongo server and inserting the data from</a:t>
            </a:r>
          </a:p>
          <a:p>
            <a:pPr lvl="0"/>
            <a:r>
              <a:rPr lang="en-US" dirty="0">
                <a:solidFill>
                  <a:srgbClr val="E45D56"/>
                </a:solidFill>
                <a:latin typeface="Formula1 Display Regular" panose="02000000000000000000" pitchFamily="50" charset="0"/>
              </a:rPr>
              <a:t>the </a:t>
            </a:r>
            <a:r>
              <a:rPr lang="en-US" dirty="0" err="1">
                <a:solidFill>
                  <a:srgbClr val="E45D56"/>
                </a:solidFill>
                <a:latin typeface="Formula1 Display Regular" panose="02000000000000000000" pitchFamily="50" charset="0"/>
              </a:rPr>
              <a:t>json</a:t>
            </a:r>
            <a:r>
              <a:rPr lang="en-US" dirty="0">
                <a:solidFill>
                  <a:srgbClr val="E45D56"/>
                </a:solidFill>
                <a:latin typeface="Formula1 Display Regular" panose="02000000000000000000" pitchFamily="50" charset="0"/>
              </a:rPr>
              <a:t> file</a:t>
            </a:r>
          </a:p>
          <a:p>
            <a:pPr lvl="0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DBB115B-8ED3-A36B-EBEA-B1DF4DF90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9172" y="171611"/>
            <a:ext cx="8573655" cy="1325563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Formula1 Display Bold" panose="02000000000000000000" pitchFamily="50" charset="0"/>
              </a:rPr>
              <a:t>Data Processing &amp; Integration</a:t>
            </a:r>
            <a:endParaRPr lang="en-US" sz="5400" dirty="0">
              <a:solidFill>
                <a:srgbClr val="E45D56"/>
              </a:solidFill>
              <a:latin typeface="Formula1 Display Bold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751348"/>
      </p:ext>
    </p:extLst>
  </p:cSld>
  <p:clrMapOvr>
    <a:masterClrMapping/>
  </p:clrMapOvr>
  <p:transition spd="slow">
    <p:comb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5B2BEF-F260-0CE9-5F46-794599C8E8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FE33918-5E0F-FC75-8624-CB766B723456}"/>
              </a:ext>
            </a:extLst>
          </p:cNvPr>
          <p:cNvSpPr/>
          <p:nvPr/>
        </p:nvSpPr>
        <p:spPr>
          <a:xfrm>
            <a:off x="3495020" y="1497174"/>
            <a:ext cx="5201960" cy="4146473"/>
          </a:xfrm>
          <a:prstGeom prst="roundRect">
            <a:avLst/>
          </a:prstGeom>
          <a:solidFill>
            <a:schemeClr val="tx2">
              <a:alpha val="89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</a:p>
          <a:p>
            <a:pPr>
              <a:lnSpc>
                <a:spcPts val="1425"/>
              </a:lnSpc>
              <a:buNone/>
            </a:pPr>
            <a:r>
              <a:rPr lang="en-GB" sz="1200" dirty="0">
                <a:solidFill>
                  <a:srgbClr val="92D050"/>
                </a:solidFill>
                <a:latin typeface="Consolas" panose="020B0609020204030204" pitchFamily="49" charset="0"/>
              </a:rPr>
              <a:t>...</a:t>
            </a:r>
            <a:endParaRPr lang="en-GB" sz="1200" b="0" dirty="0">
              <a:solidFill>
                <a:srgbClr val="92D05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{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message_id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"msg001"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333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101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mechanic_name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"Olivia Scott"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"timestamp"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"2025-06-07T13:00:00Z"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"lap"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message_text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"Rain expected in 10 minutes."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message_type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"weather"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"tags"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"weather"</a:t>
            </a: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GB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"rain"</a:t>
            </a:r>
            <a:endParaRPr lang="en-GB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]</a:t>
            </a:r>
          </a:p>
          <a:p>
            <a:pPr>
              <a:lnSpc>
                <a:spcPts val="1425"/>
              </a:lnSpc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},</a:t>
            </a:r>
          </a:p>
          <a:p>
            <a:pPr>
              <a:lnSpc>
                <a:spcPts val="1425"/>
              </a:lnSpc>
            </a:pPr>
            <a:r>
              <a:rPr lang="en-GB" sz="1200" dirty="0">
                <a:solidFill>
                  <a:srgbClr val="92D050"/>
                </a:solidFill>
                <a:latin typeface="Consolas" panose="020B0609020204030204" pitchFamily="49" charset="0"/>
              </a:rPr>
              <a:t>...</a:t>
            </a:r>
          </a:p>
          <a:p>
            <a:pPr>
              <a:lnSpc>
                <a:spcPts val="1425"/>
              </a:lnSpc>
            </a:pPr>
            <a:r>
              <a:rPr lang="en-GB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6133FB3-CD1F-A834-6BBE-EB8527998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453" y="171611"/>
            <a:ext cx="11585641" cy="1325563"/>
          </a:xfrm>
        </p:spPr>
        <p:txBody>
          <a:bodyPr>
            <a:normAutofit fontScale="90000"/>
          </a:bodyPr>
          <a:lstStyle/>
          <a:p>
            <a:r>
              <a:rPr lang="en-US" sz="5400" dirty="0">
                <a:solidFill>
                  <a:srgbClr val="E45D56"/>
                </a:solidFill>
                <a:latin typeface="Formula1 Display Bold" panose="02000000000000000000" pitchFamily="50" charset="0"/>
              </a:rPr>
              <a:t>.</a:t>
            </a:r>
            <a:r>
              <a:rPr lang="en-US" sz="5400" dirty="0" err="1">
                <a:solidFill>
                  <a:srgbClr val="E45D56"/>
                </a:solidFill>
                <a:latin typeface="Formula1 Display Bold" panose="02000000000000000000" pitchFamily="50" charset="0"/>
              </a:rPr>
              <a:t>json</a:t>
            </a:r>
            <a:r>
              <a:rPr lang="en-US" sz="5400" dirty="0">
                <a:solidFill>
                  <a:srgbClr val="E45D56"/>
                </a:solidFill>
                <a:latin typeface="Formula1 Display Bold" panose="02000000000000000000" pitchFamily="50" charset="0"/>
              </a:rPr>
              <a:t> Example for Documenting Messages</a:t>
            </a:r>
          </a:p>
        </p:txBody>
      </p:sp>
    </p:spTree>
    <p:extLst>
      <p:ext uri="{BB962C8B-B14F-4D97-AF65-F5344CB8AC3E}">
        <p14:creationId xmlns:p14="http://schemas.microsoft.com/office/powerpoint/2010/main" val="1326533716"/>
      </p:ext>
    </p:extLst>
  </p:cSld>
  <p:clrMapOvr>
    <a:masterClrMapping/>
  </p:clrMapOvr>
  <p:transition spd="slow">
    <p:comb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D83A77-8F3F-8F99-9396-78A84AA2B6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6453A-F8A3-0935-671F-4C3BFDA45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6763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>
                <a:solidFill>
                  <a:srgbClr val="E45D56"/>
                </a:solidFill>
                <a:latin typeface="Formula1 Display Bold" panose="02000000000000000000" pitchFamily="50" charset="0"/>
              </a:rPr>
              <a:t>Hybrid Querying</a:t>
            </a:r>
            <a:br>
              <a:rPr lang="en-US" sz="5400" dirty="0"/>
            </a:br>
            <a:endParaRPr lang="en-US" sz="5400" dirty="0">
              <a:solidFill>
                <a:srgbClr val="E45D56"/>
              </a:solidFill>
              <a:latin typeface="Formula1 Display Bold" panose="02000000000000000000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92300C-3A26-6EC8-9CDE-D9AC5E3A549B}"/>
              </a:ext>
            </a:extLst>
          </p:cNvPr>
          <p:cNvSpPr txBox="1"/>
          <p:nvPr/>
        </p:nvSpPr>
        <p:spPr>
          <a:xfrm>
            <a:off x="420362" y="1751485"/>
            <a:ext cx="113420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dirty="0"/>
              <a:t>For the following queries the </a:t>
            </a:r>
            <a:r>
              <a:rPr lang="en-GB" dirty="0" err="1"/>
              <a:t>referrenced</a:t>
            </a:r>
            <a:r>
              <a:rPr lang="en-GB" dirty="0"/>
              <a:t> connections will be assumed for space management considerations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F20A02-67CE-1FFE-C57D-AE9C7165D1F4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C846B4B-14C9-BB0B-7920-D7611A287D55}"/>
              </a:ext>
            </a:extLst>
          </p:cNvPr>
          <p:cNvSpPr/>
          <p:nvPr/>
        </p:nvSpPr>
        <p:spPr>
          <a:xfrm>
            <a:off x="110837" y="2669309"/>
            <a:ext cx="11961090" cy="405938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15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Connect to Postgres</a:t>
            </a:r>
          </a:p>
          <a:p>
            <a:pPr>
              <a:lnSpc>
                <a:spcPts val="1425"/>
              </a:lnSpc>
              <a:buNone/>
            </a:pPr>
            <a:endParaRPr lang="en-GB" sz="15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conn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5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psycopg2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connect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5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dbname</a:t>
            </a:r>
            <a:r>
              <a:rPr lang="en-GB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'F1_Analysis'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GB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5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postgres</a:t>
            </a:r>
            <a:r>
              <a:rPr lang="en-GB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GB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‘####'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host</a:t>
            </a:r>
            <a:r>
              <a:rPr lang="en-GB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'localhost’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GB" sz="15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b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15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Connect to MongoDB</a:t>
            </a:r>
          </a:p>
          <a:p>
            <a:pPr>
              <a:lnSpc>
                <a:spcPts val="1425"/>
              </a:lnSpc>
              <a:buNone/>
            </a:pPr>
            <a:endParaRPr lang="en-GB" sz="15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5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MongoClient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5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mongodb</a:t>
            </a:r>
            <a:r>
              <a:rPr lang="en-GB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://localhost:27017/"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endParaRPr lang="en-GB" sz="15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"F1_Message_Context"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5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message_context</a:t>
            </a:r>
            <a:r>
              <a:rPr lang="en-GB" sz="15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585914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0994AB-81B6-BE85-2042-302DC751C3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F21F1-15B5-E922-9E81-883470C7B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522" y="22760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2400" b="0" i="0" dirty="0">
                <a:effectLst/>
                <a:latin typeface="-apple-system"/>
              </a:rPr>
              <a:t>Query 1 | “Box” Messages Matching Real Pit Stops</a:t>
            </a:r>
            <a:br>
              <a:rPr lang="en-US" sz="5400" dirty="0"/>
            </a:br>
            <a:endParaRPr lang="en-US" sz="5400" dirty="0">
              <a:latin typeface="Formula1 Display Bold" panose="02000000000000000000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D39304-AE3B-5EEB-3B56-268B8804B129}"/>
              </a:ext>
            </a:extLst>
          </p:cNvPr>
          <p:cNvSpPr txBox="1"/>
          <p:nvPr/>
        </p:nvSpPr>
        <p:spPr>
          <a:xfrm>
            <a:off x="268070" y="1553170"/>
            <a:ext cx="460334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dirty="0"/>
              <a:t>Find all radio messages about pit stops ("box", "pit for", etc.) that correspond to an actual pit stop event.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E86EC3-D442-7E5B-7F39-B66B720139ED}"/>
              </a:ext>
            </a:extLst>
          </p:cNvPr>
          <p:cNvSpPr txBox="1"/>
          <p:nvPr/>
        </p:nvSpPr>
        <p:spPr>
          <a:xfrm>
            <a:off x="4199509" y="5903351"/>
            <a:ext cx="1343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Cross Join lateral </a:t>
            </a:r>
            <a:r>
              <a:rPr lang="en-US" sz="800" dirty="0" err="1">
                <a:solidFill>
                  <a:schemeClr val="bg1"/>
                </a:solidFill>
                <a:latin typeface="Formula1 Display Regular" panose="02000000000000000000" pitchFamily="50" charset="0"/>
              </a:rPr>
              <a:t>rns</a:t>
            </a:r>
            <a:r>
              <a:rPr lang="en-US" sz="800" dirty="0">
                <a:solidFill>
                  <a:schemeClr val="bg1"/>
                </a:solidFill>
                <a:latin typeface="Formula1 Display Regular" panose="02000000000000000000" pitchFamily="50" charset="0"/>
              </a:rPr>
              <a:t> the unnested operation for each row in the line up table</a:t>
            </a:r>
          </a:p>
          <a:p>
            <a:endParaRPr lang="en-US" sz="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049D496-4499-5B71-7A14-36899BA10802}"/>
              </a:ext>
            </a:extLst>
          </p:cNvPr>
          <p:cNvSpPr/>
          <p:nvPr/>
        </p:nvSpPr>
        <p:spPr>
          <a:xfrm>
            <a:off x="4724401" y="1061544"/>
            <a:ext cx="7385048" cy="57964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  <a:buNone/>
            </a:pP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pit_stops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9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read_sql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'SELECT "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"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 lap FROM 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pit_stops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conn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pit_laps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raceId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driverId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'lap'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 </a:t>
            </a:r>
            <a:r>
              <a:rPr lang="en-GB" sz="9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pit_stops</a:t>
            </a:r>
            <a:r>
              <a:rPr lang="en-GB" sz="9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iterrows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pPr>
              <a:lnSpc>
                <a:spcPts val="1425"/>
              </a:lnSpc>
              <a:buNone/>
            </a:pPr>
            <a:b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Find all pitstop-related messages in MongoDB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box_msgs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lang="en-GB" sz="9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find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"$or"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{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message_text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{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"$regex"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"box"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"$options"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}},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{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message_text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{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"$regex"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"pit for"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"$options"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}},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{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"tags"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"pitstop"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]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pPr>
              <a:lnSpc>
                <a:spcPts val="1425"/>
              </a:lnSpc>
              <a:buNone/>
            </a:pPr>
            <a:b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Filter messages that match a real pit stop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real_box_msgs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[]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box_msgs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race_id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driver_id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'lap'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9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pit_laps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real_box_msgs</a:t>
            </a:r>
            <a:r>
              <a:rPr lang="en-GB" sz="9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9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sz="9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"Found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GB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real_box_msgs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messages that match real pit stops."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sz="9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Export results to CSV</a:t>
            </a:r>
            <a:endParaRPr lang="en-GB" sz="9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real_box_msgs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r>
              <a:rPr lang="en-GB" sz="9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9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DataFrame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real_box_msgs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9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GB" sz="9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9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to_csv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'hQ1.csv'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sz="9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GB" sz="9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9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"Exported to hQ1.csv!"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GB" sz="9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9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9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"No matching messages found."</a:t>
            </a:r>
            <a:r>
              <a:rPr lang="en-GB" sz="9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64808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68e05005-fd88-4d63-a28e-f110302dd53d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Έγγραφο" ma:contentTypeID="0x0101001CF6C5532F0CD84B98CC5AA2DA5A3BB9" ma:contentTypeVersion="9" ma:contentTypeDescription="Δημιουργία νέου εγγράφου" ma:contentTypeScope="" ma:versionID="7dd157d3432eb25d82fa3987142763e0">
  <xsd:schema xmlns:xsd="http://www.w3.org/2001/XMLSchema" xmlns:xs="http://www.w3.org/2001/XMLSchema" xmlns:p="http://schemas.microsoft.com/office/2006/metadata/properties" xmlns:ns3="68e05005-fd88-4d63-a28e-f110302dd53d" xmlns:ns4="689f7e69-f979-47ab-8911-5356badb697b" targetNamespace="http://schemas.microsoft.com/office/2006/metadata/properties" ma:root="true" ma:fieldsID="aad0e01b56382ec14b3ac83051cf7859" ns3:_="" ns4:_="">
    <xsd:import namespace="68e05005-fd88-4d63-a28e-f110302dd53d"/>
    <xsd:import namespace="689f7e69-f979-47ab-8911-5356badb697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  <xsd:element ref="ns3:MediaServiceSearchPropertie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e05005-fd88-4d63-a28e-f110302dd53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9f7e69-f979-47ab-8911-5356badb697b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Κοινή χρήση με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Κοινή χρήση με λεπτομέρειες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Κοινή χρήση κατακερματισμού υπόδειξης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Τύπος περιεχομένου"/>
        <xsd:element ref="dc:title" minOccurs="0" maxOccurs="1" ma:index="4" ma:displayName="Τίτλο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8A1FC55-74C3-4D3F-A961-32C16F19FEA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77FB025-A6F1-475A-9D6C-1DA087572840}">
  <ds:schemaRefs>
    <ds:schemaRef ds:uri="68e05005-fd88-4d63-a28e-f110302dd53d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purl.org/dc/dcmitype/"/>
    <ds:schemaRef ds:uri="http://schemas.openxmlformats.org/package/2006/metadata/core-properties"/>
    <ds:schemaRef ds:uri="689f7e69-f979-47ab-8911-5356badb697b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E0DD1FA5-D554-4E1B-A407-93531B58FAA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8e05005-fd88-4d63-a28e-f110302dd53d"/>
    <ds:schemaRef ds:uri="689f7e69-f979-47ab-8911-5356badb69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12162c7c-dbc9-4641-bfbf-cb12c38b75cf}" enabled="0" method="" siteId="{12162c7c-dbc9-4641-bfbf-cb12c38b75cf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769</TotalTime>
  <Words>5364</Words>
  <Application>Microsoft Office PowerPoint</Application>
  <PresentationFormat>Widescreen</PresentationFormat>
  <Paragraphs>448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-apple-system</vt:lpstr>
      <vt:lpstr>Aptos</vt:lpstr>
      <vt:lpstr>Aptos Display</vt:lpstr>
      <vt:lpstr>Arial</vt:lpstr>
      <vt:lpstr>Consolas</vt:lpstr>
      <vt:lpstr>Formula1 Display Bold</vt:lpstr>
      <vt:lpstr>Formula1 Display Regular</vt:lpstr>
      <vt:lpstr>Office Theme</vt:lpstr>
      <vt:lpstr>Hybrid Analytics of Formula 1 Driver-Mechanic Radio Messages </vt:lpstr>
      <vt:lpstr>Introduction &amp; Objective</vt:lpstr>
      <vt:lpstr>Why choose Mongo?</vt:lpstr>
      <vt:lpstr>Data Sources</vt:lpstr>
      <vt:lpstr>Integration</vt:lpstr>
      <vt:lpstr>Data Processing &amp; Integration</vt:lpstr>
      <vt:lpstr>.json Example for Documenting Messages</vt:lpstr>
      <vt:lpstr>Hybrid Querying </vt:lpstr>
      <vt:lpstr>Query 1 | “Box” Messages Matching Real Pit Stops </vt:lpstr>
      <vt:lpstr>Query 1 | “Box” Messages Matching Real Pit Stops [12 rows (printing 10)] </vt:lpstr>
      <vt:lpstr>Query 2 | Messages for Engine-Failure Retirements</vt:lpstr>
      <vt:lpstr>Query 2 | Messages for Engine-Failure Retirements [354 rows( printing 10)] </vt:lpstr>
      <vt:lpstr>Query 3 – Messages After Pit Stops</vt:lpstr>
      <vt:lpstr>Query 3 | Messages after Pit Stops [74 rows( printing 10)] </vt:lpstr>
      <vt:lpstr> Query 4 – Final Lap Messages &amp; Positions</vt:lpstr>
      <vt:lpstr>Query 4 | Final Lap Messages and Positions [211 rows( printing 10)] </vt:lpstr>
      <vt:lpstr>Query 5   Most Frequent Message Types  by Team</vt:lpstr>
      <vt:lpstr>Query 5 | Most Frequent Message Type By Team [621 rows( printing 10)] </vt:lpstr>
      <vt:lpstr>Query 7 – Messages &amp; Top Team Per Circuit</vt:lpstr>
      <vt:lpstr>Query 7 | Messages &amp; Top Team per Circuit [77 rows( printing 10)] </vt:lpstr>
      <vt:lpstr>Summarized Querying resutls</vt:lpstr>
      <vt:lpstr>Analytics with Tableau</vt:lpstr>
      <vt:lpstr>Query 5 - Visualization</vt:lpstr>
      <vt:lpstr>Query 7 - Visualization</vt:lpstr>
      <vt:lpstr>Discussion &amp; Interpretation</vt:lpstr>
      <vt:lpstr>Data generation Algorithm for documentation purposes 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ΔΕΜΕΡΤΖΟΓΛΟΥ ΕΥΣΤΡΑΤΙΟΣ</dc:creator>
  <cp:lastModifiedBy>ΔΕΜΕΡΤΖΟΓΛΟΥ ΕΥΣΤΡΑΤΙΟΣ</cp:lastModifiedBy>
  <cp:revision>2</cp:revision>
  <dcterms:created xsi:type="dcterms:W3CDTF">2025-04-27T23:14:46Z</dcterms:created>
  <dcterms:modified xsi:type="dcterms:W3CDTF">2025-06-10T14:10:47Z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0x0101001CF6C5532F0CD84B98CC5AA2DA5A3BB9</vt:lpwstr>
  </property>
</Properties>
</file>

<file path=docProps/thumbnail.jpeg>
</file>